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ADEA8802-4950-40C1-A4F0-ED03A0A002EA}">
  <a:tblStyle styleId="{ADEA8802-4950-40C1-A4F0-ED03A0A002EA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9DBC4086-1A7A-46B0-A3A8-F0E3F7A98C42}" styleName="Table_1">
    <a:wholeTbl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5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Katrina-14512.jpg" TargetMode="External"/><Relationship Id="rId3" Type="http://schemas.openxmlformats.org/officeDocument/2006/relationships/hyperlink" Target="https://www.dji.com/newsroom/news/dji-introduces-company-s-first-agriculture-drone" TargetMode="External"/><Relationship Id="rId4" Type="http://schemas.openxmlformats.org/officeDocument/2006/relationships/hyperlink" Target="https://www.dronezon.com/learn-about-drones-quadcopters/introduction-to-uav-photogrammetry-and-lidar-mapping-basics/" TargetMode="External"/><Relationship Id="rId5" Type="http://schemas.openxmlformats.org/officeDocument/2006/relationships/hyperlink" Target="http://www.asctec.de/en/industrial-civil-infrastructure-inspection/" TargetMode="External"/><Relationship Id="rId6" Type="http://schemas.openxmlformats.org/officeDocument/2006/relationships/hyperlink" Target="http://jamesbenham.com/drones-for-construction-architecture-engineering-surveying" TargetMode="External"/><Relationship Id="rId7" Type="http://schemas.openxmlformats.org/officeDocument/2006/relationships/hyperlink" Target="http://bestdroneforthejob.com/drone-buying-guides/agriculture-drone-buyers-guide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Weight: specified by the drone frame.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Payload: specified by the motors which is 350g to 400g per rotor.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Diagonal length: from motor to motor.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Resolution can be changed by changing frame rate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666666"/>
                </a:solidFill>
              </a:rPr>
              <a:t>Note: Range is very dependent upon the module and the lighting.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There will be graphic user interface, so users can give basic instructions to drone, and view the mapping of the area.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Self-Designed Protocol to send instruction from local computer, and to send position and gathered area information from drone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Isaac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flight controller must have features such as self takeoff and landing, waypoint navigation, telemetry, and have an open source firmware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choice of flight controller </a:t>
            </a:r>
            <a:r>
              <a:rPr lang="en"/>
              <a:t>limited</a:t>
            </a:r>
            <a:r>
              <a:rPr lang="en"/>
              <a:t> our options for the onboard computer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Quality of camera will greatly impact the accuracy of the data recorded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 higher quality camera will provide more data per frame and will require more computing power to process the data</a:t>
            </a:r>
          </a:p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constraints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YAOYAO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yaoyao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constraints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yaoyao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yaoyao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https://commons.wikimedia.org/wiki/File:Katrina-14512.jpg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https://www.dji.com/newsroom/news/dji-introduces-company-s-first-agriculture-drone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https://www.dronezon.com/learn-about-drones-quadcopters/introduction-to-uav-photogrammetry-and-lidar-mapping-basics/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http://www.asctec.de/en/industrial-civil-infrastructure-inspection/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http://jamesbenham.com/drones-for-construction-architecture-engineering-surveying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http://bestdroneforthejob.com/drone-buying-guides/agriculture-drone-buyers-guide/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An autonomous drone can quickly reach a remote spot and provide high resolution imagery safely and efficiently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Skycatch has drone where a user can input a scan area, and the drone can choose its own waypoints for its flight and proceed to collect data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Frequent monitoring of  infrastructure can ensure quality and safety of assets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Aerial images are very helpful in large disaster zones and drones can safely provide images at a low cost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Drones can provide more frequent and more detailed data of crops that can be used to improve the farm's production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 drone can also be used to more effectively perform jobs on a farm such as field surveying before planting, nitrogen recommendation, assessing crop health due to pests and disease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An autonomous drone can also be used to film extreme sports such as snowboarding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Qinshuang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Roboto"/>
              <a:buAutoNum type="arabicPeriod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team is going to design an unmanned aerial vehicle that can perform three specific tasks without a drone operator.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Roboto"/>
              <a:buAutoNum type="arabicPeriod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The final product will include an autonomous drone, and a website where the drone’s users can give basic instructions and view the mapping.</a:t>
            </a:r>
          </a:p>
          <a:p>
            <a:pPr indent="45720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lvl="0">
              <a:spcBef>
                <a:spcPts val="0"/>
              </a:spcBef>
              <a:buNone/>
            </a:pPr>
            <a:r>
              <a:rPr lang="en"/>
              <a:t>Once the second point is achieved, we can change the red ball into more complicated objects.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Qinshuang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5" name="Shape 65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Shape 66"/>
          <p:cNvSpPr txBox="1"/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2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5" name="Shape 75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/>
            <a:headEnd len="med" w="med" type="none"/>
            <a:tailEnd len="med" w="med" type="none"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76" name="Shape 76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3"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2" name="Shape 82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/>
            <a:headEnd len="med" w="med" type="none"/>
            <a:tailEnd len="med" w="med" type="none"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83" name="Shape 83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4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9" name="Shape 89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/>
            <a:headEnd len="med" w="med" type="none"/>
            <a:tailEnd len="med" w="med" type="none"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90" name="Shape 90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9.png"/><Relationship Id="rId4" Type="http://schemas.openxmlformats.org/officeDocument/2006/relationships/image" Target="../media/image0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1.png"/><Relationship Id="rId4" Type="http://schemas.openxmlformats.org/officeDocument/2006/relationships/image" Target="../media/image0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jp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AutoDrone</a:t>
            </a:r>
          </a:p>
        </p:txBody>
      </p:sp>
      <p:sp>
        <p:nvSpPr>
          <p:cNvPr id="99" name="Shape 99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Ye Bai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Isaac Berrios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Qian Shao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Qinshuang Wei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Hardware specification</a:t>
            </a:r>
          </a:p>
        </p:txBody>
      </p:sp>
      <p:graphicFrame>
        <p:nvGraphicFramePr>
          <p:cNvPr id="155" name="Shape 155"/>
          <p:cNvGraphicFramePr/>
          <p:nvPr/>
        </p:nvGraphicFramePr>
        <p:xfrm>
          <a:off x="712675" y="192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{ADEA8802-4950-40C1-A4F0-ED03A0A002EA}</a:tableStyleId>
              </a:tblPr>
              <a:tblGrid>
                <a:gridCol w="3870275"/>
                <a:gridCol w="3870275"/>
              </a:tblGrid>
              <a:tr h="497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Weight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800g - 1600g</a:t>
                      </a:r>
                    </a:p>
                  </a:txBody>
                  <a:tcPr marT="91425" marB="91425" marR="91425" marL="91425"/>
                </a:tc>
              </a:tr>
              <a:tr h="497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Payload (depending on rotors)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1400g - 1600g</a:t>
                      </a:r>
                    </a:p>
                  </a:txBody>
                  <a:tcPr marT="91425" marB="91425" marR="91425" marL="91425"/>
                </a:tc>
              </a:tr>
              <a:tr h="497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Dimension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45</a:t>
                      </a:r>
                      <a:r>
                        <a:rPr b="1" lang="en"/>
                        <a:t>0mm (diagonal length, motor to motor)</a:t>
                      </a:r>
                    </a:p>
                  </a:txBody>
                  <a:tcPr marT="91425" marB="91425" marR="91425" marL="91425"/>
                </a:tc>
              </a:tr>
              <a:tr h="497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Battery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4S LiPo, </a:t>
                      </a:r>
                      <a:r>
                        <a:rPr b="1" lang="en"/>
                        <a:t>3300mAh, 25C</a:t>
                      </a:r>
                    </a:p>
                  </a:txBody>
                  <a:tcPr marT="91425" marB="91425" marR="91425" marL="91425"/>
                </a:tc>
              </a:tr>
              <a:tr h="497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Operating Power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3.3V - 5V, Max. 20A/rotor</a:t>
                      </a:r>
                    </a:p>
                  </a:txBody>
                  <a:tcPr marT="91425" marB="91425" marR="91425" marL="91425"/>
                </a:tc>
              </a:tr>
              <a:tr h="497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Autopilot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Using Pixhawk to assist flight control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2. On-board Computer Specification</a:t>
            </a:r>
          </a:p>
        </p:txBody>
      </p:sp>
      <p:graphicFrame>
        <p:nvGraphicFramePr>
          <p:cNvPr id="161" name="Shape 161"/>
          <p:cNvGraphicFramePr/>
          <p:nvPr/>
        </p:nvGraphicFramePr>
        <p:xfrm>
          <a:off x="820275" y="213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{9DBC4086-1A7A-46B0-A3A8-F0E3F7A98C42}</a:tableStyleId>
              </a:tblPr>
              <a:tblGrid>
                <a:gridCol w="3751725"/>
                <a:gridCol w="3751725"/>
              </a:tblGrid>
              <a:tr h="4822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Frequency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2 GHz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77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Memory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2 GB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77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Power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5V/4A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77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Operating System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ROS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77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Communication Portal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Wi-Fi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3. Depth Camera and Other Sensor Specifications</a:t>
            </a:r>
          </a:p>
        </p:txBody>
      </p:sp>
      <p:graphicFrame>
        <p:nvGraphicFramePr>
          <p:cNvPr id="167" name="Shape 167"/>
          <p:cNvGraphicFramePr/>
          <p:nvPr/>
        </p:nvGraphicFramePr>
        <p:xfrm>
          <a:off x="802350" y="1955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{9DBC4086-1A7A-46B0-A3A8-F0E3F7A98C42}</a:tableStyleId>
              </a:tblPr>
              <a:tblGrid>
                <a:gridCol w="3746125"/>
                <a:gridCol w="3746125"/>
              </a:tblGrid>
              <a:tr h="574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Frame Rate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30-60 FPS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Resolution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Depth: 320x240, 480x360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Color: 320x240, 640x480, or           1920x1080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Depth Range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Inside range: 0.5-3.5 m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Outside range: up to 10 m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74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GPS Resolution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&lt;3m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46095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4. Software Specification</a:t>
            </a:r>
          </a:p>
        </p:txBody>
      </p:sp>
      <p:graphicFrame>
        <p:nvGraphicFramePr>
          <p:cNvPr id="173" name="Shape 173"/>
          <p:cNvGraphicFramePr/>
          <p:nvPr/>
        </p:nvGraphicFramePr>
        <p:xfrm>
          <a:off x="308100" y="186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{9DBC4086-1A7A-46B0-A3A8-F0E3F7A98C42}</a:tableStyleId>
              </a:tblPr>
              <a:tblGrid>
                <a:gridCol w="5445375"/>
                <a:gridCol w="3082400"/>
              </a:tblGrid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On Board Tracking Processing Speed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&lt;100 ms per frame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Local Mapping Processing Speed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&lt;300 ms per frame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Graphic User Interface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Yes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Localization Accuracy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&lt;1 m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Communication between On Board Computer and Flight Controller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MavLink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Communication between On Board Computer and Local Computer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Self-Designed Protocol </a:t>
                      </a: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User Sensor Information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RGBD images, GPS location, orientation, and distance </a:t>
                      </a: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Schedule and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Hardware Design</a:t>
            </a:r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All components</a:t>
            </a:r>
            <a:r>
              <a:rPr lang="en" sz="2400"/>
              <a:t> must be compatible with each other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GPS needed for localization and navigation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What has been done before?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Flight time, battery, and weight</a:t>
            </a:r>
          </a:p>
          <a:p>
            <a:pPr lvl="0" rtl="0">
              <a:lnSpc>
                <a:spcPct val="138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lnSpc>
                <a:spcPct val="138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Hardware Constraints</a:t>
            </a:r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38000"/>
              </a:lnSpc>
              <a:spcBef>
                <a:spcPts val="0"/>
              </a:spcBef>
              <a:buSzPct val="100000"/>
            </a:pPr>
            <a:r>
              <a:rPr lang="en" sz="2400"/>
              <a:t>Quality of camera will affect accuracy of recorded data</a:t>
            </a:r>
          </a:p>
          <a:p>
            <a:pPr indent="-381000" lvl="0" marL="457200" rtl="0">
              <a:lnSpc>
                <a:spcPct val="138000"/>
              </a:lnSpc>
              <a:spcBef>
                <a:spcPts val="0"/>
              </a:spcBef>
              <a:buSzPct val="100000"/>
            </a:pPr>
            <a:r>
              <a:rPr lang="en" sz="2400"/>
              <a:t>Tradeoff between weight and durability</a:t>
            </a:r>
          </a:p>
          <a:p>
            <a:pPr indent="-381000" lvl="1" marL="914400" rtl="0">
              <a:lnSpc>
                <a:spcPct val="138000"/>
              </a:lnSpc>
              <a:spcBef>
                <a:spcPts val="0"/>
              </a:spcBef>
              <a:buSzPct val="100000"/>
            </a:pPr>
            <a:r>
              <a:rPr lang="en" sz="2400"/>
              <a:t>Affects flight time</a:t>
            </a:r>
          </a:p>
          <a:p>
            <a:pPr indent="-381000" lvl="0" marL="457200" rtl="0">
              <a:lnSpc>
                <a:spcPct val="138000"/>
              </a:lnSpc>
              <a:spcBef>
                <a:spcPts val="0"/>
              </a:spcBef>
              <a:buSzPct val="100000"/>
            </a:pPr>
            <a:r>
              <a:rPr lang="en" sz="2400"/>
              <a:t>FAA regulations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460950" y="360400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Hardware list</a:t>
            </a:r>
          </a:p>
        </p:txBody>
      </p:sp>
      <p:pic>
        <p:nvPicPr>
          <p:cNvPr descr="Screen Shot 2017-01-18 at 1.52.36 PM.png"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12" y="1252074"/>
            <a:ext cx="7557376" cy="354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Flight Controller and On-Board Computer</a:t>
            </a:r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3381100" y="180850"/>
            <a:ext cx="5451300" cy="467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Pixhawk mini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Comes with GPS module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Designed for PX4 flight stack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Open source firmware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Odroid XU4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Compatible with Pixhawk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USB 3.0 for Depth camera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Really good computing power (8 cores)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7-01-18 at 3.40.40 PM.png"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7787" y="1860262"/>
            <a:ext cx="2288424" cy="1422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1-18 at 3.43.17 PM.png" id="205" name="Shape 205"/>
          <p:cNvPicPr preferRelativeResize="0"/>
          <p:nvPr/>
        </p:nvPicPr>
        <p:blipFill rotWithShape="1">
          <a:blip r:embed="rId4">
            <a:alphaModFix/>
          </a:blip>
          <a:srcRect b="2817" l="7715" r="0" t="1332"/>
          <a:stretch/>
        </p:blipFill>
        <p:spPr>
          <a:xfrm>
            <a:off x="6380125" y="1790225"/>
            <a:ext cx="2050249" cy="17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3381100" y="3283225"/>
            <a:ext cx="25722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** note: Quarter only to scale for Pixhawk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Frame, Motors, and Battery</a:t>
            </a: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/>
              <a:t>DJI Flame Wheel F450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Frame used by DARPA FLA research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DJI e305 Motor kit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Includes Motors, ESC, Propellers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Take-off weight up to 1600 g total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/>
              <a:t>Battery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4S minimum required by motors</a:t>
            </a:r>
          </a:p>
          <a:p>
            <a:pPr indent="-355600" lvl="0" marL="457200">
              <a:spcBef>
                <a:spcPts val="0"/>
              </a:spcBef>
              <a:buSzPct val="100000"/>
              <a:buChar char="-"/>
            </a:pPr>
            <a:r>
              <a:rPr lang="en" sz="2000"/>
              <a:t>Should run 15-30 minutes</a:t>
            </a:r>
          </a:p>
        </p:txBody>
      </p:sp>
      <p:pic>
        <p:nvPicPr>
          <p:cNvPr descr="Screen Shot 2017-01-18 at 3.37.53 PM.png" id="213" name="Shape 213"/>
          <p:cNvPicPr preferRelativeResize="0"/>
          <p:nvPr/>
        </p:nvPicPr>
        <p:blipFill rotWithShape="1">
          <a:blip r:embed="rId3">
            <a:alphaModFix/>
          </a:blip>
          <a:srcRect b="1235" l="19511" r="16180" t="7954"/>
          <a:stretch/>
        </p:blipFill>
        <p:spPr>
          <a:xfrm>
            <a:off x="284099" y="2415575"/>
            <a:ext cx="2617375" cy="187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Technical</a:t>
            </a:r>
            <a:r>
              <a:rPr lang="en">
                <a:solidFill>
                  <a:srgbClr val="000000"/>
                </a:solidFill>
              </a:rPr>
              <a:t>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Schedule and </a:t>
            </a:r>
            <a:r>
              <a:rPr lang="en">
                <a:solidFill>
                  <a:srgbClr val="000000"/>
                </a:solidFill>
              </a:rPr>
              <a:t>Milestones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Sensors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Intel Realsense R200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Range of 3-4 meters inside, more outdoors</a:t>
            </a:r>
          </a:p>
          <a:p>
            <a:pPr indent="-355600" lvl="0" marL="457200">
              <a:spcBef>
                <a:spcPts val="0"/>
              </a:spcBef>
              <a:buSzPct val="100000"/>
              <a:buChar char="-"/>
            </a:pPr>
            <a:r>
              <a:rPr lang="en" sz="2000"/>
              <a:t>Color, Depth, and Infrared Video</a:t>
            </a:r>
          </a:p>
          <a:p>
            <a:pPr lvl="0">
              <a:spcBef>
                <a:spcPts val="0"/>
              </a:spcBef>
              <a:buNone/>
            </a:pPr>
            <a:r>
              <a:rPr lang="en" sz="2000"/>
              <a:t>IR sensor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For auto landing</a:t>
            </a:r>
          </a:p>
          <a:p>
            <a:pPr indent="-355600" lvl="0" marL="457200">
              <a:spcBef>
                <a:spcPts val="0"/>
              </a:spcBef>
              <a:buSzPct val="100000"/>
              <a:buChar char="-"/>
            </a:pPr>
            <a:r>
              <a:rPr lang="en" sz="2000"/>
              <a:t>Range of 20-150 cm</a:t>
            </a:r>
          </a:p>
        </p:txBody>
      </p:sp>
      <p:pic>
        <p:nvPicPr>
          <p:cNvPr descr="Screen Shot 2017-01-18 at 3.25.04 PM.png" id="220" name="Shape 220"/>
          <p:cNvPicPr preferRelativeResize="0"/>
          <p:nvPr/>
        </p:nvPicPr>
        <p:blipFill rotWithShape="1">
          <a:blip r:embed="rId3">
            <a:alphaModFix/>
          </a:blip>
          <a:srcRect b="0" l="823" r="0" t="0"/>
          <a:stretch/>
        </p:blipFill>
        <p:spPr>
          <a:xfrm>
            <a:off x="3381100" y="3644600"/>
            <a:ext cx="5406348" cy="12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Software Design</a:t>
            </a:r>
          </a:p>
        </p:txBody>
      </p:sp>
      <p:pic>
        <p:nvPicPr>
          <p:cNvPr descr="Screen Shot 2017-01-18 at 3.34.19 PM.png"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7800" y="1784474"/>
            <a:ext cx="5290299" cy="335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Setup of Sensors and Autopilot</a:t>
            </a:r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471900" y="1919075"/>
            <a:ext cx="6255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SzPct val="100000"/>
            </a:pPr>
            <a:r>
              <a:rPr lang="en" sz="2600"/>
              <a:t>External sensors such as depth camera can be </a:t>
            </a:r>
            <a:r>
              <a:rPr lang="en" sz="2600"/>
              <a:t>set up to feed information to onboard computer.</a:t>
            </a:r>
          </a:p>
          <a:p>
            <a:pPr indent="-393700" lvl="0" marL="457200">
              <a:spcBef>
                <a:spcPts val="0"/>
              </a:spcBef>
              <a:buSzPct val="100000"/>
            </a:pPr>
            <a:r>
              <a:rPr lang="en" sz="2600"/>
              <a:t>Pixhawk can be tuned to our drone, and communicated through MAVlink protocol. </a:t>
            </a:r>
            <a:r>
              <a:rPr lang="en" sz="2400"/>
              <a:t> </a:t>
            </a:r>
            <a:r>
              <a:rPr lang="en"/>
              <a:t>  </a:t>
            </a:r>
          </a:p>
        </p:txBody>
      </p:sp>
      <p:pic>
        <p:nvPicPr>
          <p:cNvPr descr="28995.png"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125" y="3615600"/>
            <a:ext cx="1937325" cy="193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1-18 at 3.40.40 PM.png" id="234" name="Shape 234"/>
          <p:cNvPicPr preferRelativeResize="0"/>
          <p:nvPr/>
        </p:nvPicPr>
        <p:blipFill rotWithShape="1">
          <a:blip r:embed="rId4">
            <a:alphaModFix/>
          </a:blip>
          <a:srcRect b="0" l="0" r="43483" t="0"/>
          <a:stretch/>
        </p:blipFill>
        <p:spPr>
          <a:xfrm>
            <a:off x="6838124" y="1794325"/>
            <a:ext cx="1937324" cy="213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Module Interaction</a:t>
            </a:r>
          </a:p>
        </p:txBody>
      </p:sp>
      <p:pic>
        <p:nvPicPr>
          <p:cNvPr descr="Screen Shot 2017-01-18 at 3.48.38 PM.png"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625" y="1767699"/>
            <a:ext cx="7002748" cy="337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SLAM Algorithms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471900" y="1919075"/>
            <a:ext cx="3930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SVO: Semi-direct monocular visual odometry (2014)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LSD-SLAM: Large-scale direct </a:t>
            </a:r>
            <a:r>
              <a:rPr lang="en" sz="2000"/>
              <a:t>monocular SLAM (2014)</a:t>
            </a:r>
            <a:r>
              <a:rPr lang="en" sz="2000"/>
              <a:t> </a:t>
            </a:r>
          </a:p>
          <a:p>
            <a:pPr indent="-355600" lvl="0" marL="457200">
              <a:spcBef>
                <a:spcPts val="0"/>
              </a:spcBef>
              <a:buSzPct val="100000"/>
            </a:pPr>
            <a:r>
              <a:rPr lang="en" sz="2000"/>
              <a:t>ORB-SLAM: a ORB feature based SLAM (2015)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4640325" y="1919075"/>
            <a:ext cx="3930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Each system has its advantages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Need to find a system that best suites our project needs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Things to consider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Limited resource (computing and energy)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Frame processing speed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Path Planning and 3D Reconstruction</a:t>
            </a:r>
          </a:p>
        </p:txBody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There are many path finding algorithms. We will try to combine several of them to create one good for our situation.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We will research on 3D reconstruction algorithms, and since the reconstruction will be done on a local computer. The energy and computing power will not be a concern.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226075" y="198175"/>
            <a:ext cx="2808000" cy="590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Mockup of GUI</a:t>
            </a:r>
          </a:p>
        </p:txBody>
      </p:sp>
      <p:pic>
        <p:nvPicPr>
          <p:cNvPr descr="Screen Shot 2017-01-18 at 4.37.17 PM.png"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864" y="788875"/>
            <a:ext cx="6632274" cy="401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Software Constraints</a:t>
            </a:r>
          </a:p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38000"/>
              </a:lnSpc>
              <a:spcBef>
                <a:spcPts val="0"/>
              </a:spcBef>
              <a:buSzPct val="100000"/>
            </a:pPr>
            <a:r>
              <a:rPr lang="en" sz="2400"/>
              <a:t>The limited resources, computing power and energy</a:t>
            </a:r>
          </a:p>
          <a:p>
            <a:pPr indent="-381000" lvl="0" marL="457200" rtl="0">
              <a:lnSpc>
                <a:spcPct val="138000"/>
              </a:lnSpc>
              <a:spcBef>
                <a:spcPts val="0"/>
              </a:spcBef>
              <a:buSzPct val="100000"/>
            </a:pPr>
            <a:r>
              <a:rPr lang="en" sz="2400"/>
              <a:t>The trade off between accuracy and speed</a:t>
            </a:r>
          </a:p>
          <a:p>
            <a:pPr lvl="0" rtl="0">
              <a:lnSpc>
                <a:spcPct val="138000"/>
              </a:lnSpc>
              <a:spcBef>
                <a:spcPts val="0"/>
              </a:spcBef>
              <a:buNone/>
            </a:pPr>
            <a:r>
              <a:t/>
            </a:r>
            <a:endParaRPr b="1" i="1" sz="2400" u="sng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Schedule and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1-18 at 1.46.23 PM.png" id="276" name="Shape 276"/>
          <p:cNvPicPr preferRelativeResize="0"/>
          <p:nvPr/>
        </p:nvPicPr>
        <p:blipFill rotWithShape="1">
          <a:blip r:embed="rId3">
            <a:alphaModFix/>
          </a:blip>
          <a:srcRect b="9115" l="0" r="-959" t="0"/>
          <a:stretch/>
        </p:blipFill>
        <p:spPr>
          <a:xfrm>
            <a:off x="721150" y="522975"/>
            <a:ext cx="8233500" cy="42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>
            <p:ph type="ctrTitle"/>
          </p:nvPr>
        </p:nvSpPr>
        <p:spPr>
          <a:xfrm flipH="1" rot="-5400000">
            <a:off x="-306250" y="780750"/>
            <a:ext cx="1879500" cy="100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Schedule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Technical</a:t>
            </a:r>
            <a:r>
              <a:rPr lang="en">
                <a:solidFill>
                  <a:srgbClr val="CCCCCC"/>
                </a:solidFill>
              </a:rPr>
              <a:t>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Schedule and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idx="1" type="body"/>
          </p:nvPr>
        </p:nvSpPr>
        <p:spPr>
          <a:xfrm>
            <a:off x="471900" y="1919075"/>
            <a:ext cx="5509200" cy="274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Order, setup, and integrate parts</a:t>
            </a:r>
          </a:p>
          <a:p>
            <a:pPr indent="-228600" lvl="1" marL="914400" rtl="0">
              <a:spcBef>
                <a:spcPts val="0"/>
              </a:spcBef>
              <a:buChar char="●"/>
            </a:pPr>
            <a:r>
              <a:rPr lang="en"/>
              <a:t>Completed by week 4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Autonomous flying with GPS waypoints</a:t>
            </a:r>
          </a:p>
          <a:p>
            <a:pPr indent="-228600" lvl="1" marL="914400" rtl="0">
              <a:spcBef>
                <a:spcPts val="0"/>
              </a:spcBef>
              <a:buChar char="●"/>
            </a:pPr>
            <a:r>
              <a:rPr lang="en"/>
              <a:t>Completed by week 6</a:t>
            </a:r>
          </a:p>
          <a:p>
            <a:pPr indent="-228600" lvl="0" marL="457200" rtl="0">
              <a:spcBef>
                <a:spcPts val="0"/>
              </a:spcBef>
              <a:buAutoNum type="arabicPeriod" startAt="2"/>
            </a:pPr>
            <a:r>
              <a:rPr lang="en"/>
              <a:t>Track and follow object</a:t>
            </a:r>
          </a:p>
          <a:p>
            <a:pPr indent="-228600" lvl="1" marL="914400" rtl="0">
              <a:spcBef>
                <a:spcPts val="0"/>
              </a:spcBef>
              <a:buChar char="●"/>
            </a:pPr>
            <a:r>
              <a:rPr lang="en"/>
              <a:t>Completed by week 9</a:t>
            </a:r>
          </a:p>
          <a:p>
            <a:pPr indent="-228600" lvl="0" marL="457200" rtl="0">
              <a:spcBef>
                <a:spcPts val="0"/>
              </a:spcBef>
              <a:buAutoNum type="arabicPeriod" startAt="2"/>
            </a:pPr>
            <a:r>
              <a:rPr lang="en"/>
              <a:t>Reconstruct explored environment</a:t>
            </a:r>
          </a:p>
          <a:p>
            <a:pPr indent="-228600" lvl="1" marL="914400">
              <a:spcBef>
                <a:spcPts val="0"/>
              </a:spcBef>
              <a:buChar char="●"/>
            </a:pPr>
            <a:r>
              <a:rPr lang="en"/>
              <a:t>Completed by week 14</a:t>
            </a:r>
          </a:p>
        </p:txBody>
      </p:sp>
      <p:sp>
        <p:nvSpPr>
          <p:cNvPr id="283" name="Shape 283"/>
          <p:cNvSpPr/>
          <p:nvPr/>
        </p:nvSpPr>
        <p:spPr>
          <a:xfrm>
            <a:off x="342300" y="1774550"/>
            <a:ext cx="7161300" cy="194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Milestones/Timeline </a:t>
            </a:r>
          </a:p>
        </p:txBody>
      </p:sp>
      <p:sp>
        <p:nvSpPr>
          <p:cNvPr id="285" name="Shape 285"/>
          <p:cNvSpPr/>
          <p:nvPr/>
        </p:nvSpPr>
        <p:spPr>
          <a:xfrm>
            <a:off x="471900" y="2565062"/>
            <a:ext cx="4629900" cy="11439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71900" y="1919075"/>
            <a:ext cx="4629900" cy="621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71900" y="3733650"/>
            <a:ext cx="4629900" cy="5673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5626600" y="2078750"/>
            <a:ext cx="16428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Review 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/>
        </p:nvSpPr>
        <p:spPr>
          <a:xfrm>
            <a:off x="5626600" y="2927725"/>
            <a:ext cx="1642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Review 2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/>
        </p:nvSpPr>
        <p:spPr>
          <a:xfrm>
            <a:off x="5626600" y="3781200"/>
            <a:ext cx="1642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Review 3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5188550" y="2125850"/>
            <a:ext cx="3513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5188550" y="2953450"/>
            <a:ext cx="3513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5188550" y="3879900"/>
            <a:ext cx="3513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 txBox="1"/>
          <p:nvPr/>
        </p:nvSpPr>
        <p:spPr>
          <a:xfrm>
            <a:off x="7620675" y="2322325"/>
            <a:ext cx="13119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Minimum Requirement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Schedule and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Current Status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93700" lvl="0" marL="457200" rtl="0">
              <a:spcBef>
                <a:spcPts val="0"/>
              </a:spcBef>
              <a:buSzPct val="100000"/>
            </a:pPr>
            <a:r>
              <a:rPr lang="en" sz="2600"/>
              <a:t>Late research phase</a:t>
            </a:r>
          </a:p>
          <a:p>
            <a:pPr indent="-393700" lvl="0" marL="457200" rtl="0">
              <a:spcBef>
                <a:spcPts val="0"/>
              </a:spcBef>
              <a:buSzPct val="100000"/>
            </a:pPr>
            <a:r>
              <a:rPr lang="en" sz="2600"/>
              <a:t>Components have been checked for compatibility</a:t>
            </a:r>
          </a:p>
          <a:p>
            <a:pPr indent="-393700" lvl="0" marL="457200" rtl="0">
              <a:spcBef>
                <a:spcPts val="0"/>
              </a:spcBef>
              <a:buSzPct val="100000"/>
            </a:pPr>
            <a:r>
              <a:rPr lang="en" sz="2600"/>
              <a:t>Finalized parts</a:t>
            </a:r>
          </a:p>
          <a:p>
            <a:pPr indent="-393700" lvl="0" marL="457200" rtl="0">
              <a:spcBef>
                <a:spcPts val="0"/>
              </a:spcBef>
              <a:buSzPct val="100000"/>
            </a:pPr>
            <a:r>
              <a:rPr lang="en" sz="2600"/>
              <a:t>Started algorithm research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Questions/Comments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Autodrone is an autonomous drone that can fly to a designated area and collect data</a:t>
            </a:r>
          </a:p>
          <a:p>
            <a:pPr indent="-381000" lvl="0" marL="457200">
              <a:spcBef>
                <a:spcPts val="0"/>
              </a:spcBef>
              <a:buSzPct val="100000"/>
            </a:pPr>
            <a:r>
              <a:rPr lang="en" sz="2400"/>
              <a:t>The data can be sent to a remote computer where an algorithm will be used to reconstruct a model of the area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Applications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Infrastructure</a:t>
            </a:r>
            <a:r>
              <a:rPr lang="en" sz="2400"/>
              <a:t> Inspection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Large-scale disasters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Agriculture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Extreme Sports</a:t>
            </a:r>
          </a:p>
        </p:txBody>
      </p:sp>
      <p:pic>
        <p:nvPicPr>
          <p:cNvPr descr="Katrina-14512.jpg"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749" y="351675"/>
            <a:ext cx="3352197" cy="2184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1-18 at 3.53.34 PM.png"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749" y="2651187"/>
            <a:ext cx="3352200" cy="221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Schedule and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Goals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471900" y="1764000"/>
            <a:ext cx="8222100" cy="337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Autonomous flying with GPS waypoints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/>
              <a:t>The drone will auto take off, fly to waypoints indicated by user, then auto land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Track and follow object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/>
              <a:t>The drone will take off, find a red ball, then track/follow the ball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Reconstruct explored environment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/>
              <a:t>The drone will fly within GPS coordinates and send back information to ground control computer to reconstruct a 3-D model of the area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Project Goals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Technical</a:t>
            </a:r>
            <a:r>
              <a:rPr lang="en">
                <a:solidFill>
                  <a:srgbClr val="000000"/>
                </a:solidFill>
              </a:rPr>
              <a:t>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Schedule and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CCCCCC"/>
              </a:buClr>
              <a:buAutoNum type="arabicPeriod"/>
            </a:pPr>
            <a:r>
              <a:rPr lang="en">
                <a:solidFill>
                  <a:srgbClr val="CCCCCC"/>
                </a:solidFill>
              </a:rPr>
              <a:t>Current status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Specifications 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6095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en"/>
              <a:t>Hardware Specifications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en"/>
              <a:t>On-board Computer Specifications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en"/>
              <a:t>Depth Camera and Other Sensor Specifications</a:t>
            </a:r>
          </a:p>
          <a:p>
            <a:pPr indent="-228600" lvl="0" marL="45720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en"/>
              <a:t>Software Specifications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