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5143500" cx="9144000"/>
  <p:notesSz cx="6858000" cy="9144000"/>
  <p:embeddedFontLst>
    <p:embeddedFont>
      <p:font typeface="Roboto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64ED629A-A94D-46EA-9B0F-BFD955F4CDB6}">
  <a:tblStyle styleId="{64ED629A-A94D-46EA-9B0F-BFD955F4CDB6}" styleName="Table_0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oboto-bold.fntdata"/><Relationship Id="rId47" Type="http://schemas.openxmlformats.org/officeDocument/2006/relationships/font" Target="fonts/Roboto-regular.fntdata"/><Relationship Id="rId49" Type="http://schemas.openxmlformats.org/officeDocument/2006/relationships/font" Target="fonts/Robo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0" Type="http://schemas.openxmlformats.org/officeDocument/2006/relationships/font" Target="fonts/Robot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qinshuang3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1400"/>
              <a:t>Qinshuang 4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1400"/>
              <a:t>Step up/down the voltage level to connect Odroid UART (1.8V) with the Pixhawk telemetry port (3.3V). 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1400"/>
              <a:t>Change Vcc from Pixhawk telemetry to provide a 3.3V voltage reference. Convert voltage up to 15V to 3.3V.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Qinshuang 5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isaac1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isaac2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isaac3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isaac4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isaac5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qian1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qian2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qian3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qian4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qian5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qian6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qian7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qinshuang6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qinshuang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Qinshuang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Within the local frame, we can set local position in NED coordinate system and the origin is the position that the pixhawk is turned on.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yao1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Shape 2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isaac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isaac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Shape 2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isaac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Shape 2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isaac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Shape 2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isaac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yao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Shape 3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yao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Shape 3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yao2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Shape 3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yao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yao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yao3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qinshuang1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qinshuang2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" name="Shape 1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60" name="Shape 6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ustom layout">
    <p:bg>
      <p:bgPr>
        <a:solidFill>
          <a:srgbClr val="FFFFFF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65" name="Shape 65"/>
          <p:cNvCxnSpPr/>
          <p:nvPr/>
        </p:nvCxnSpPr>
        <p:spPr>
          <a:xfrm>
            <a:off x="831619" y="615325"/>
            <a:ext cx="59487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" name="Shape 66"/>
          <p:cNvSpPr txBox="1"/>
          <p:nvPr>
            <p:ph type="title"/>
          </p:nvPr>
        </p:nvSpPr>
        <p:spPr>
          <a:xfrm>
            <a:off x="832600" y="844000"/>
            <a:ext cx="5810400" cy="1550400"/>
          </a:xfrm>
          <a:prstGeom prst="rect">
            <a:avLst/>
          </a:prstGeom>
          <a:noFill/>
        </p:spPr>
        <p:txBody>
          <a:bodyPr anchorCtr="0" anchor="t" bIns="91425" lIns="91425" rIns="91425" tIns="91425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832600" y="2623080"/>
            <a:ext cx="5810400" cy="1738800"/>
          </a:xfrm>
          <a:prstGeom prst="rect">
            <a:avLst/>
          </a:prstGeom>
          <a:noFill/>
        </p:spPr>
        <p:txBody>
          <a:bodyPr anchorCtr="0" anchor="t" bIns="91425" lIns="91425" rIns="91425" tIns="91425"/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defRPr sz="1600">
                <a:solidFill>
                  <a:schemeClr val="lt1"/>
                </a:solidFill>
              </a:defRPr>
            </a:lvl1pPr>
            <a:lvl2pPr lvl="1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200"/>
            </a:lvl1pPr>
            <a:lvl2pPr lvl="1">
              <a:spcBef>
                <a:spcPts val="0"/>
              </a:spcBef>
              <a:buSzPct val="100000"/>
              <a:defRPr sz="4200"/>
            </a:lvl2pPr>
            <a:lvl3pPr lvl="2">
              <a:spcBef>
                <a:spcPts val="0"/>
              </a:spcBef>
              <a:buSzPct val="100000"/>
              <a:defRPr sz="4200"/>
            </a:lvl3pPr>
            <a:lvl4pPr lvl="3">
              <a:spcBef>
                <a:spcPts val="0"/>
              </a:spcBef>
              <a:buSzPct val="100000"/>
              <a:defRPr sz="4200"/>
            </a:lvl4pPr>
            <a:lvl5pPr lvl="4">
              <a:spcBef>
                <a:spcPts val="0"/>
              </a:spcBef>
              <a:buSzPct val="100000"/>
              <a:defRPr sz="4200"/>
            </a:lvl5pPr>
            <a:lvl6pPr lvl="5">
              <a:spcBef>
                <a:spcPts val="0"/>
              </a:spcBef>
              <a:buSzPct val="100000"/>
              <a:defRPr sz="4200"/>
            </a:lvl6pPr>
            <a:lvl7pPr lvl="6">
              <a:spcBef>
                <a:spcPts val="0"/>
              </a:spcBef>
              <a:buSzPct val="100000"/>
              <a:defRPr sz="4200"/>
            </a:lvl7pPr>
            <a:lvl8pPr lvl="7">
              <a:spcBef>
                <a:spcPts val="0"/>
              </a:spcBef>
              <a:buSzPct val="100000"/>
              <a:defRPr sz="4200"/>
            </a:lvl8pPr>
            <a:lvl9pPr lvl="8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17" name="Shape 1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" name="Shape 2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" name="Shape 2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x="471900" y="1919075"/>
            <a:ext cx="3999900" cy="2710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9" name="Shape 29"/>
          <p:cNvSpPr txBox="1"/>
          <p:nvPr>
            <p:ph idx="2" type="body"/>
          </p:nvPr>
        </p:nvSpPr>
        <p:spPr>
          <a:xfrm>
            <a:off x="4694250" y="1919075"/>
            <a:ext cx="3999900" cy="2710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" name="Shape 34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" name="Shape 38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" name="Shape 39"/>
          <p:cNvSpPr txBox="1"/>
          <p:nvPr>
            <p:ph type="title"/>
          </p:nvPr>
        </p:nvSpPr>
        <p:spPr>
          <a:xfrm>
            <a:off x="226077" y="357800"/>
            <a:ext cx="2808000" cy="953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6000"/>
            </a:lvl1pPr>
            <a:lvl2pPr lvl="1">
              <a:spcBef>
                <a:spcPts val="0"/>
              </a:spcBef>
              <a:buSzPct val="100000"/>
              <a:defRPr sz="6000"/>
            </a:lvl2pPr>
            <a:lvl3pPr lvl="2">
              <a:spcBef>
                <a:spcPts val="0"/>
              </a:spcBef>
              <a:buSzPct val="100000"/>
              <a:defRPr sz="6000"/>
            </a:lvl3pPr>
            <a:lvl4pPr lvl="3">
              <a:spcBef>
                <a:spcPts val="0"/>
              </a:spcBef>
              <a:buSzPct val="100000"/>
              <a:defRPr sz="6000"/>
            </a:lvl4pPr>
            <a:lvl5pPr lvl="4">
              <a:spcBef>
                <a:spcPts val="0"/>
              </a:spcBef>
              <a:buSzPct val="100000"/>
              <a:defRPr sz="6000"/>
            </a:lvl5pPr>
            <a:lvl6pPr lvl="5">
              <a:spcBef>
                <a:spcPts val="0"/>
              </a:spcBef>
              <a:buSzPct val="100000"/>
              <a:defRPr sz="6000"/>
            </a:lvl6pPr>
            <a:lvl7pPr lvl="6">
              <a:spcBef>
                <a:spcPts val="0"/>
              </a:spcBef>
              <a:buSzPct val="100000"/>
              <a:defRPr sz="6000"/>
            </a:lvl7pPr>
            <a:lvl8pPr lvl="7">
              <a:spcBef>
                <a:spcPts val="0"/>
              </a:spcBef>
              <a:buSzPct val="100000"/>
              <a:defRPr sz="6000"/>
            </a:lvl8pPr>
            <a:lvl9pPr lvl="8">
              <a:spcBef>
                <a:spcPts val="0"/>
              </a:spcBef>
              <a:buSzPct val="100000"/>
              <a:defRPr sz="6000"/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" name="Shape 47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" name="Shape 4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" type="subTitle"/>
          </p:nvPr>
        </p:nvSpPr>
        <p:spPr>
          <a:xfrm>
            <a:off x="265500" y="2779466"/>
            <a:ext cx="4045200" cy="12350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50" name="Shape 5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" name="Shape 54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Roboto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youtube.com/v/6Fp2xPnFo6c" TargetMode="External"/><Relationship Id="rId4" Type="http://schemas.openxmlformats.org/officeDocument/2006/relationships/image" Target="../media/image1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youtube.com/v/dAEYN4uFaFQ" TargetMode="External"/><Relationship Id="rId4" Type="http://schemas.openxmlformats.org/officeDocument/2006/relationships/image" Target="../media/image1.jpg"/><Relationship Id="rId5" Type="http://schemas.openxmlformats.org/officeDocument/2006/relationships/hyperlink" Target="http://youtube.com/v/h-4X4HNalVk" TargetMode="External"/><Relationship Id="rId6" Type="http://schemas.openxmlformats.org/officeDocument/2006/relationships/image" Target="../media/image1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://youtube.com/v/sKYSCHwXQVY" TargetMode="External"/><Relationship Id="rId4" Type="http://schemas.openxmlformats.org/officeDocument/2006/relationships/image" Target="../media/image1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youtube.com/v/932i33N8Vu4" TargetMode="External"/><Relationship Id="rId4" Type="http://schemas.openxmlformats.org/officeDocument/2006/relationships/image" Target="../media/image11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://youtube.com/v/fjLuhQMaTPY" TargetMode="External"/><Relationship Id="rId4" Type="http://schemas.openxmlformats.org/officeDocument/2006/relationships/image" Target="../media/image1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Autodrone 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Final Presentation</a:t>
            </a:r>
          </a:p>
        </p:txBody>
      </p:sp>
      <p:sp>
        <p:nvSpPr>
          <p:cNvPr id="74" name="Shape 74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Ye Bai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Isaac Berrios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Qian Shao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Qinshuang Wei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type="title"/>
          </p:nvPr>
        </p:nvSpPr>
        <p:spPr>
          <a:xfrm>
            <a:off x="579425" y="525100"/>
            <a:ext cx="8383200" cy="981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Depth Camera Specifications</a:t>
            </a:r>
          </a:p>
        </p:txBody>
      </p:sp>
      <p:graphicFrame>
        <p:nvGraphicFramePr>
          <p:cNvPr id="132" name="Shape 132"/>
          <p:cNvGraphicFramePr/>
          <p:nvPr/>
        </p:nvGraphicFramePr>
        <p:xfrm>
          <a:off x="255375" y="2149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{64ED629A-A94D-46EA-9B0F-BFD955F4CDB6}</a:tableStyleId>
              </a:tblPr>
              <a:tblGrid>
                <a:gridCol w="2095800"/>
                <a:gridCol w="3495475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Frame Rate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30-60 FPS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Resolution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Depth: 320x240, 480x360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Color: 320x240, 640x480, or           1920x1080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Depth Range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Inside range: 0.5-3.5 m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Outside range: up to 10 m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GPS Resolution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&lt;3m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pic>
        <p:nvPicPr>
          <p:cNvPr descr="cameramount.png"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0075" y="2058950"/>
            <a:ext cx="2992547" cy="2244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Other Hardware Specifications </a:t>
            </a:r>
          </a:p>
        </p:txBody>
      </p:sp>
      <p:graphicFrame>
        <p:nvGraphicFramePr>
          <p:cNvPr id="139" name="Shape 139"/>
          <p:cNvGraphicFramePr/>
          <p:nvPr/>
        </p:nvGraphicFramePr>
        <p:xfrm>
          <a:off x="239175" y="23614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{64ED629A-A94D-46EA-9B0F-BFD955F4CDB6}</a:tableStyleId>
              </a:tblPr>
              <a:tblGrid>
                <a:gridCol w="1574350"/>
                <a:gridCol w="34058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chemeClr val="lt2"/>
                          </a:solidFill>
                        </a:rPr>
                        <a:t>Voltage Converter 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chemeClr val="lt2"/>
                          </a:solidFill>
                        </a:rPr>
                        <a:t>36V-5V Buck converter to power Odroid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chemeClr val="lt2"/>
                          </a:solidFill>
                        </a:rPr>
                        <a:t>Level Shifter</a:t>
                      </a: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chemeClr val="lt2"/>
                          </a:solidFill>
                        </a:rPr>
                        <a:t>3.3V-1.8V bidirectional voltage level shifter</a:t>
                      </a: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2"/>
                          </a:solidFill>
                        </a:rPr>
                        <a:t>Voltage</a:t>
                      </a:r>
                      <a:r>
                        <a:rPr lang="en">
                          <a:solidFill>
                            <a:schemeClr val="lt2"/>
                          </a:solidFill>
                        </a:rPr>
                        <a:t> </a:t>
                      </a:r>
                      <a:r>
                        <a:rPr b="1" lang="en">
                          <a:solidFill>
                            <a:schemeClr val="lt2"/>
                          </a:solidFill>
                        </a:rPr>
                        <a:t>Regulator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chemeClr val="lt2"/>
                          </a:solidFill>
                        </a:rPr>
                        <a:t>3.3V voltage regulator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descr="portfolio-3.JPG"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3225" y="1964600"/>
            <a:ext cx="3465974" cy="259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Software </a:t>
            </a:r>
            <a:r>
              <a:rPr lang="en"/>
              <a:t>Specifications</a:t>
            </a:r>
            <a:r>
              <a:rPr lang="en"/>
              <a:t> </a:t>
            </a:r>
          </a:p>
        </p:txBody>
      </p:sp>
      <p:graphicFrame>
        <p:nvGraphicFramePr>
          <p:cNvPr id="146" name="Shape 146"/>
          <p:cNvGraphicFramePr/>
          <p:nvPr/>
        </p:nvGraphicFramePr>
        <p:xfrm>
          <a:off x="1021775" y="1844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{64ED629A-A94D-46EA-9B0F-BFD955F4CDB6}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On Board Tracking Processing Speed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&lt;100 ms per frame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Local Mapping Processing Speed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&lt;300 ms per frame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Graphic User Interface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Yes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Localization Accuracy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&lt;1 m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Communication between On Board Computer and Flight Controller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MavLink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Communication between On Board Computer and Local Computer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Through ROS Master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User Sensor Information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RGBD images, GPS location, orientation</a:t>
                      </a: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Agenda</a:t>
            </a:r>
          </a:p>
        </p:txBody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Introduction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Project Milestones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Technical Specifications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  <a:buAutoNum type="arabicPeriod"/>
            </a:pPr>
            <a:r>
              <a:rPr lang="en">
                <a:solidFill>
                  <a:srgbClr val="000000"/>
                </a:solidFill>
              </a:rPr>
              <a:t>Design Approaches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PX4 Flight Stack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Testing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Conclusion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>
            <p:ph type="title"/>
          </p:nvPr>
        </p:nvSpPr>
        <p:spPr>
          <a:xfrm>
            <a:off x="471900" y="6625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Design Approaches</a:t>
            </a:r>
          </a:p>
        </p:txBody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471900" y="1919075"/>
            <a:ext cx="8222100" cy="3033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10000"/>
              </a:lnSpc>
              <a:spcBef>
                <a:spcPts val="0"/>
              </a:spcBef>
            </a:pPr>
            <a:r>
              <a:rPr lang="en"/>
              <a:t>Pixhawk mini used for flight control</a:t>
            </a:r>
          </a:p>
          <a:p>
            <a:pPr indent="-228600" lvl="0" marL="457200" rtl="0">
              <a:lnSpc>
                <a:spcPct val="110000"/>
              </a:lnSpc>
              <a:spcBef>
                <a:spcPts val="0"/>
              </a:spcBef>
            </a:pPr>
            <a:r>
              <a:rPr lang="en"/>
              <a:t>Futaba T7C transmitter and R6303SB S-Bus receiver are readily compatible with each other and the Pixhawk mini</a:t>
            </a:r>
          </a:p>
          <a:p>
            <a:pPr indent="-228600" lvl="0" marL="457200" rtl="0">
              <a:lnSpc>
                <a:spcPct val="110000"/>
              </a:lnSpc>
              <a:spcBef>
                <a:spcPts val="0"/>
              </a:spcBef>
            </a:pPr>
            <a:r>
              <a:rPr lang="en"/>
              <a:t>GPS will be used to localize drone for outdoor flight</a:t>
            </a:r>
          </a:p>
          <a:p>
            <a:pPr indent="-228600" lvl="0" marL="457200" rtl="0">
              <a:lnSpc>
                <a:spcPct val="110000"/>
              </a:lnSpc>
              <a:spcBef>
                <a:spcPts val="0"/>
              </a:spcBef>
            </a:pPr>
            <a:r>
              <a:rPr lang="en"/>
              <a:t>Odroid XU-4 has eight cores and will be used for image processing</a:t>
            </a:r>
          </a:p>
          <a:p>
            <a:pPr indent="-228600" lvl="0" marL="457200" rtl="0">
              <a:lnSpc>
                <a:spcPct val="110000"/>
              </a:lnSpc>
              <a:spcBef>
                <a:spcPts val="0"/>
              </a:spcBef>
            </a:pPr>
            <a:r>
              <a:rPr lang="en"/>
              <a:t>3DR telemetry units provide wireless communication between Pixhawk and a remote computer</a:t>
            </a:r>
          </a:p>
          <a:p>
            <a:pPr indent="-228600" lvl="0" marL="457200">
              <a:lnSpc>
                <a:spcPct val="110000"/>
              </a:lnSpc>
              <a:spcBef>
                <a:spcPts val="0"/>
              </a:spcBef>
            </a:pPr>
            <a:r>
              <a:rPr lang="en"/>
              <a:t>Intel R200 provides color, depth and infrared data and has an effective range up to 10 meters (32 ft)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Power System Design</a:t>
            </a:r>
          </a:p>
        </p:txBody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Battery must be able to power motors, Pixhawk, and Odroid XU-4 simultaneously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Quadcopter frame includes a power board with five terminals connected in parallel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At the terminal where the battery is connected, a power board to supply the Pixhawk and a 36V-5V buck converter to power the </a:t>
            </a:r>
            <a:r>
              <a:rPr lang="en"/>
              <a:t>Odroid are both connected in parallel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Odroid and Pixhawk</a:t>
            </a:r>
          </a:p>
        </p:txBody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471900" y="1919075"/>
            <a:ext cx="40548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Telemetry unit is used to communicate between Pixhawk and remote computer.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Odroid communicates to pixhawk with level shifter and voltage regulator circuit.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Pixhawk is mounted with vibration dampening foam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Copy of odroidpixhawkcomms.jpeg" id="171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3899" y="1965399"/>
            <a:ext cx="3490099" cy="261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Camera</a:t>
            </a:r>
            <a:r>
              <a:rPr lang="en" sz="3000"/>
              <a:t> and </a:t>
            </a:r>
            <a:r>
              <a:rPr lang="en" sz="3000"/>
              <a:t>GPS mounting</a:t>
            </a:r>
          </a:p>
        </p:txBody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413600" y="1942400"/>
            <a:ext cx="41235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The GPS was mounted using a purchased GPS mounting stick that screwed into the frame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The Camera was mounted using a wooden L-bracket and vibration dampening foam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Camera added a </a:t>
            </a:r>
            <a:r>
              <a:rPr lang="en"/>
              <a:t>noticeable</a:t>
            </a:r>
            <a:r>
              <a:rPr lang="en"/>
              <a:t> weight to the front of the drone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4400" y="1942400"/>
            <a:ext cx="4123500" cy="2895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Hardware Constraints</a:t>
            </a:r>
          </a:p>
        </p:txBody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Power drawn from Odroid and Pixhawk had an impact on battery selection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Weight of the battery limited the total flight time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The communication between odroid and local computer is not rel</a:t>
            </a:r>
            <a:r>
              <a:rPr lang="en"/>
              <a:t>ia</a:t>
            </a:r>
            <a:r>
              <a:rPr lang="en"/>
              <a:t>ble through WiFi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Barometer on Pixhawk was not always accurate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Battery reader was not accurate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Software Design</a:t>
            </a:r>
          </a:p>
        </p:txBody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Realsense Camera </a:t>
            </a:r>
            <a:r>
              <a:rPr lang="en"/>
              <a:t>compatibility issues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The communications between each computing component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GPS </a:t>
            </a:r>
            <a:r>
              <a:rPr lang="en"/>
              <a:t>navigation</a:t>
            </a:r>
            <a:r>
              <a:rPr lang="en"/>
              <a:t> </a:t>
            </a:r>
            <a:r>
              <a:rPr lang="en"/>
              <a:t>capability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Flight control instructions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Object tracking capability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Autonomous/3D reconstruction capabilities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User Interface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Agenda</a:t>
            </a:r>
          </a:p>
        </p:txBody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000000"/>
              </a:buClr>
              <a:buAutoNum type="arabicPeriod"/>
            </a:pPr>
            <a:r>
              <a:rPr lang="en">
                <a:solidFill>
                  <a:srgbClr val="000000"/>
                </a:solidFill>
              </a:rPr>
              <a:t>Introduction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Project Milestones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Technical Specifications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Design Approaches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PX4 Flight Stack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Testing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Conclusion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Realsense Camera</a:t>
            </a:r>
          </a:p>
        </p:txBody>
      </p:sp>
      <p:sp>
        <p:nvSpPr>
          <p:cNvPr id="196" name="Shape 196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Hardware requirement: 3.0 USB and x86 architecture. Odroid XU4 has 3.0 USB ports, and modified driver </a:t>
            </a:r>
            <a:r>
              <a:rPr lang="en"/>
              <a:t>available for ARM architecture.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System requirement: Linux kernel 4.4 +. The one come with Odroid is 3.10, so we have to patch the kernel.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Register depth image to RGB: the calibration parameters give by the camera are not accurate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The powering the camera messes up the USB buses.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type="title"/>
          </p:nvPr>
        </p:nvSpPr>
        <p:spPr>
          <a:xfrm>
            <a:off x="471900" y="362150"/>
            <a:ext cx="5494200" cy="1144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Communications between Odroid, Pixhawk, and PC</a:t>
            </a:r>
          </a:p>
        </p:txBody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Pixhawk and PC: connect to ground control software through </a:t>
            </a:r>
            <a:r>
              <a:rPr lang="en"/>
              <a:t>micro</a:t>
            </a:r>
            <a:r>
              <a:rPr lang="en"/>
              <a:t> USB cable/telemetry, to calibrate sensors, set parameters, and create missions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Pixhawk and Odroid: connect with MavROS through level shifter/telemetry, to send instructions (such as mode change/arming), read sensor information, and control by script.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Odroid to PC: connect with WiFi, and communication through ROS master (ROS system on multiple machines), to send sensor data and instructions.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RC controller can always override the instructions from Odroid/PC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GPS Navigation</a:t>
            </a:r>
          </a:p>
        </p:txBody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x="471900" y="1919075"/>
            <a:ext cx="50418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From ground station software: able to create mission (setup take off location, </a:t>
            </a:r>
            <a:r>
              <a:rPr lang="en"/>
              <a:t>waypoints</a:t>
            </a:r>
            <a:r>
              <a:rPr lang="en"/>
              <a:t>, and land location), and fly by switching to mission mode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MavROS commands to set local waypoints and global waypoints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Problem: can not set to OFFBOARD mode to let the script control the drone</a:t>
            </a:r>
          </a:p>
        </p:txBody>
      </p:sp>
      <p:pic>
        <p:nvPicPr>
          <p:cNvPr descr="quadstill3.JPG" id="209" name="Shape 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4570" y="1818200"/>
            <a:ext cx="2289123" cy="305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Color Tracking</a:t>
            </a:r>
          </a:p>
        </p:txBody>
      </p:sp>
      <p:sp>
        <p:nvSpPr>
          <p:cNvPr id="215" name="Shape 215"/>
          <p:cNvSpPr txBox="1"/>
          <p:nvPr>
            <p:ph idx="1" type="body"/>
          </p:nvPr>
        </p:nvSpPr>
        <p:spPr>
          <a:xfrm>
            <a:off x="471900" y="1919075"/>
            <a:ext cx="42270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Camera can track objects based on their color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Currently a green circle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Future work: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Facial recognition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Object recognition</a:t>
            </a:r>
          </a:p>
        </p:txBody>
      </p:sp>
      <p:sp>
        <p:nvSpPr>
          <p:cNvPr descr="This ROS node uses OpenCV to find and track the green circle in the image." id="216" name="Shape 216" title="Tracking Green Color">
            <a:hlinkClick r:id="rId3"/>
          </p:cNvPr>
          <p:cNvSpPr/>
          <p:nvPr/>
        </p:nvSpPr>
        <p:spPr>
          <a:xfrm>
            <a:off x="5178600" y="1938225"/>
            <a:ext cx="3562525" cy="26719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Other Capabilities</a:t>
            </a:r>
          </a:p>
        </p:txBody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471900" y="1919075"/>
            <a:ext cx="5114700" cy="3078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Registered depth image </a:t>
            </a:r>
            <a:r>
              <a:rPr lang="en"/>
              <a:t>correction</a:t>
            </a:r>
            <a:r>
              <a:rPr lang="en"/>
              <a:t>, and frequency adjust (camera frequency is higher than the rate ORB-SLAM can process)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ORB-SLAM: able to run as a ROS node, take in  RGBD images. (tried with 10 Hz in real time, and 30 Hz offline)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descr="Autodrone Orb Slam functionality Demo" id="223" name="Shape 223" title="Autodrone OrbSlam Demo">
            <a:hlinkClick r:id="rId3"/>
          </p:cNvPr>
          <p:cNvSpPr/>
          <p:nvPr/>
        </p:nvSpPr>
        <p:spPr>
          <a:xfrm>
            <a:off x="5586499" y="2894424"/>
            <a:ext cx="2803850" cy="21029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Shape 224" title="R200 + Orb Slam Test">
            <a:hlinkClick r:id="rId5"/>
          </p:cNvPr>
          <p:cNvSpPr/>
          <p:nvPr/>
        </p:nvSpPr>
        <p:spPr>
          <a:xfrm>
            <a:off x="5586491" y="671024"/>
            <a:ext cx="2803858" cy="2102900"/>
          </a:xfrm>
          <a:prstGeom prst="rect">
            <a:avLst/>
          </a:prstGeom>
          <a:blipFill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Software </a:t>
            </a:r>
            <a:r>
              <a:rPr lang="en" sz="3000"/>
              <a:t>Constraints</a:t>
            </a:r>
          </a:p>
        </p:txBody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The registered depth image is corrected by hard coding.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A camera calibration should be conducted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Local position information from Pixhawk is not accurate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SLAM </a:t>
            </a:r>
            <a:r>
              <a:rPr lang="en"/>
              <a:t>algorithm</a:t>
            </a:r>
            <a:r>
              <a:rPr lang="en"/>
              <a:t> current processing rate can not give a stable localization and mapping.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User Interface</a:t>
            </a:r>
          </a:p>
        </p:txBody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243300" y="1919075"/>
            <a:ext cx="3765000" cy="2531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A GUI created wit</a:t>
            </a:r>
            <a:r>
              <a:rPr lang="en"/>
              <a:t>h TkInter ROSPY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Display camera input, and quadcopter</a:t>
            </a:r>
            <a:r>
              <a:rPr lang="en"/>
              <a:t> information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Takes in GPS coordinate from user, and publishes it to ‘GUI_GPS_CMD’ topic</a:t>
            </a:r>
          </a:p>
        </p:txBody>
      </p:sp>
      <p:pic>
        <p:nvPicPr>
          <p:cNvPr id="237" name="Shape 237"/>
          <p:cNvPicPr preferRelativeResize="0"/>
          <p:nvPr/>
        </p:nvPicPr>
        <p:blipFill rotWithShape="1">
          <a:blip r:embed="rId3">
            <a:alphaModFix/>
          </a:blip>
          <a:srcRect b="0" l="7092" r="9470" t="0"/>
          <a:stretch/>
        </p:blipFill>
        <p:spPr>
          <a:xfrm>
            <a:off x="4094425" y="819199"/>
            <a:ext cx="4756473" cy="4039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Agenda</a:t>
            </a:r>
          </a:p>
        </p:txBody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Introduction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Project Milestones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Technical Specifications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Design Approaches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  <a:buAutoNum type="arabicPeriod"/>
            </a:pPr>
            <a:r>
              <a:rPr lang="en">
                <a:solidFill>
                  <a:srgbClr val="000000"/>
                </a:solidFill>
              </a:rPr>
              <a:t>PX4 Flight Stack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Testing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Conclusion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PX4 Flight Stack</a:t>
            </a:r>
          </a:p>
        </p:txBody>
      </p:sp>
      <p:graphicFrame>
        <p:nvGraphicFramePr>
          <p:cNvPr id="249" name="Shape 249"/>
          <p:cNvGraphicFramePr/>
          <p:nvPr/>
        </p:nvGraphicFramePr>
        <p:xfrm>
          <a:off x="867937" y="1808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{64ED629A-A94D-46EA-9B0F-BFD955F4CDB6}</a:tableStyleId>
              </a:tblPr>
              <a:tblGrid>
                <a:gridCol w="2064175"/>
                <a:gridCol w="534395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Mode 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Description</a:t>
                      </a: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Manual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No stabilization. All RC inputs are passed directly to the outputs.</a:t>
                      </a: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Takeoff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Drone </a:t>
                      </a:r>
                      <a:r>
                        <a:rPr lang="en">
                          <a:solidFill>
                            <a:srgbClr val="666666"/>
                          </a:solidFill>
                        </a:rPr>
                        <a:t>flies</a:t>
                      </a:r>
                      <a:r>
                        <a:rPr lang="en">
                          <a:solidFill>
                            <a:srgbClr val="666666"/>
                          </a:solidFill>
                        </a:rPr>
                        <a:t> vertically to set altitude.</a:t>
                      </a: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Land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Drone will slow it’s throttle until the altitude is no longer changing.</a:t>
                      </a: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Stabilized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Simple stabilization, drone will level.</a:t>
                      </a: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Hold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Stabilization and maintained </a:t>
                      </a:r>
                      <a:r>
                        <a:rPr lang="en">
                          <a:solidFill>
                            <a:srgbClr val="666666"/>
                          </a:solidFill>
                        </a:rPr>
                        <a:t>altitude</a:t>
                      </a:r>
                      <a:r>
                        <a:rPr lang="en">
                          <a:solidFill>
                            <a:srgbClr val="666666"/>
                          </a:solidFill>
                        </a:rPr>
                        <a:t>. Can not move drone.</a:t>
                      </a: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Offboard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Pushes RC inputs offboard to another source. RC inputs can be overridden at any time by the RC transmitter.</a:t>
                      </a: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Flight Instructions and Coordinate Systems</a:t>
            </a:r>
          </a:p>
        </p:txBody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471900" y="2306125"/>
            <a:ext cx="8222100" cy="14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With local frame, can set local position in NED coordinate system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With global frame, can set global position in GPS coordinate system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Can set yaw, pitch and roll</a:t>
            </a:r>
          </a:p>
          <a:p>
            <a:pPr indent="-228600" lvl="0" marL="457200" rtl="0">
              <a:spcBef>
                <a:spcPts val="0"/>
              </a:spcBef>
              <a:buClr>
                <a:srgbClr val="666666"/>
              </a:buClr>
            </a:pPr>
            <a:r>
              <a:rPr lang="en">
                <a:solidFill>
                  <a:srgbClr val="666666"/>
                </a:solidFill>
              </a:rPr>
              <a:t>Can set velocity and accelerations in NED coordinate system.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Introduction</a:t>
            </a:r>
          </a:p>
        </p:txBody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Autodrone is an autonomous drone that can fly to GPS waypoints and record camera data and drone information</a:t>
            </a:r>
          </a:p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The camera data is sent to a remote computer where an algorithm will reconstruct a 3D model of the drone’s environment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Agenda</a:t>
            </a:r>
          </a:p>
        </p:txBody>
      </p:sp>
      <p:sp>
        <p:nvSpPr>
          <p:cNvPr id="261" name="Shape 26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Introduction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Project Milestones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Technical Specifications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Design Approaches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PX4 Flight Stack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  <a:buAutoNum type="arabicPeriod"/>
            </a:pPr>
            <a:r>
              <a:rPr lang="en">
                <a:solidFill>
                  <a:srgbClr val="000000"/>
                </a:solidFill>
              </a:rPr>
              <a:t>Testing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Conclusion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Integration and Preparing for flight</a:t>
            </a:r>
          </a:p>
        </p:txBody>
      </p:sp>
      <p:sp>
        <p:nvSpPr>
          <p:cNvPr id="267" name="Shape 267"/>
          <p:cNvSpPr txBox="1"/>
          <p:nvPr>
            <p:ph idx="1" type="body"/>
          </p:nvPr>
        </p:nvSpPr>
        <p:spPr>
          <a:xfrm>
            <a:off x="471900" y="1919075"/>
            <a:ext cx="39600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Checkoff list integrating components 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Integrate things one at a time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Test different flight modes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Test GPS localization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Test Instructions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68" name="Shape 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3474" y="1805962"/>
            <a:ext cx="3480524" cy="293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How we fly</a:t>
            </a:r>
          </a:p>
        </p:txBody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471900" y="1766675"/>
            <a:ext cx="8222100" cy="319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Plug in battery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Wait until pixhawk starts, plug in Odroid (to make sure the voltage level has </a:t>
            </a:r>
            <a:r>
              <a:rPr lang="en"/>
              <a:t>stabilized</a:t>
            </a:r>
            <a:r>
              <a:rPr lang="en"/>
              <a:t>)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Wait for ESC to calibrate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Set </a:t>
            </a:r>
            <a:r>
              <a:rPr lang="en"/>
              <a:t>the quadcopter</a:t>
            </a:r>
            <a:r>
              <a:rPr lang="en"/>
              <a:t> to stabilize mode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Arm motors using flight controller/ mavros command/ script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Set the quadcopter to AUTO TAKEOFF mode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Set </a:t>
            </a:r>
            <a:r>
              <a:rPr lang="en"/>
              <a:t>the quadcopter</a:t>
            </a:r>
            <a:r>
              <a:rPr lang="en"/>
              <a:t> to OFFBOARD mode to fly according to waypoints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Set </a:t>
            </a:r>
            <a:r>
              <a:rPr lang="en"/>
              <a:t>the quadcopter</a:t>
            </a:r>
            <a:r>
              <a:rPr lang="en"/>
              <a:t> to AUTOLAND</a:t>
            </a:r>
          </a:p>
          <a:p>
            <a:pPr indent="-228600" lvl="0" marL="457200">
              <a:spcBef>
                <a:spcPts val="0"/>
              </a:spcBef>
              <a:buAutoNum type="arabicPeriod"/>
            </a:pPr>
            <a:r>
              <a:rPr lang="en"/>
              <a:t>Disarm motors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Auto takeoff/ Auto landing</a:t>
            </a:r>
          </a:p>
        </p:txBody>
      </p:sp>
      <p:sp>
        <p:nvSpPr>
          <p:cNvPr id="280" name="Shape 280" title="Autotakeoff, Autoland test">
            <a:hlinkClick r:id="rId3"/>
          </p:cNvPr>
          <p:cNvSpPr/>
          <p:nvPr/>
        </p:nvSpPr>
        <p:spPr>
          <a:xfrm>
            <a:off x="2458601" y="1833987"/>
            <a:ext cx="4226799" cy="3170124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GPS Flight Testing</a:t>
            </a:r>
          </a:p>
        </p:txBody>
      </p:sp>
      <p:sp>
        <p:nvSpPr>
          <p:cNvPr id="286" name="Shape 286"/>
          <p:cNvSpPr txBox="1"/>
          <p:nvPr>
            <p:ph idx="1" type="body"/>
          </p:nvPr>
        </p:nvSpPr>
        <p:spPr>
          <a:xfrm>
            <a:off x="471900" y="1919075"/>
            <a:ext cx="40419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Set waypoints in QGroundControl for drone to fly to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Drone must be armed in </a:t>
            </a:r>
            <a:r>
              <a:rPr lang="en"/>
              <a:t>STABILIZED</a:t>
            </a:r>
            <a:r>
              <a:rPr lang="en"/>
              <a:t> mode and can then be switched to MISSION using the RC controller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2286000" rtl="0">
              <a:spcBef>
                <a:spcPts val="0"/>
              </a:spcBef>
              <a:buNone/>
            </a:pPr>
            <a:r>
              <a:t/>
            </a:r>
            <a:endParaRPr sz="38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7" name="Shape 287" title="GPS waypoint navigation, QGroundControl">
            <a:hlinkClick r:id="rId3"/>
          </p:cNvPr>
          <p:cNvSpPr/>
          <p:nvPr/>
        </p:nvSpPr>
        <p:spPr>
          <a:xfrm>
            <a:off x="4652100" y="1919075"/>
            <a:ext cx="4041899" cy="3031418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In Flight Video</a:t>
            </a:r>
          </a:p>
        </p:txBody>
      </p:sp>
      <p:sp>
        <p:nvSpPr>
          <p:cNvPr descr="In flight video with GPS waypoint navigation" id="293" name="Shape 293" title="GPS waypoint navigation, In Flight Video">
            <a:hlinkClick r:id="rId3"/>
          </p:cNvPr>
          <p:cNvSpPr/>
          <p:nvPr/>
        </p:nvSpPr>
        <p:spPr>
          <a:xfrm>
            <a:off x="2586650" y="1897537"/>
            <a:ext cx="3970700" cy="2978025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Agenda</a:t>
            </a:r>
          </a:p>
        </p:txBody>
      </p:sp>
      <p:sp>
        <p:nvSpPr>
          <p:cNvPr id="299" name="Shape 299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Introduction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Project Milestones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Technical Specifications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Design Approaches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PX4 Flight Stack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Testing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  <a:buAutoNum type="arabicPeriod"/>
            </a:pPr>
            <a:r>
              <a:rPr lang="en">
                <a:solidFill>
                  <a:srgbClr val="000000"/>
                </a:solidFill>
              </a:rPr>
              <a:t>Conclusion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Design Challenges</a:t>
            </a:r>
          </a:p>
        </p:txBody>
      </p:sp>
      <p:sp>
        <p:nvSpPr>
          <p:cNvPr id="305" name="Shape 305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Odroid</a:t>
            </a:r>
            <a:r>
              <a:rPr lang="en"/>
              <a:t> XU-4 and Intel Realsense R200 were not compatible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Updated Kernel to fix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Final weight was at maximum payload - 1.6 kg 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+/- 0.1 kg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Voltage converter from battery to Pixhawk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Upgraded to a DC-DC </a:t>
            </a:r>
            <a:r>
              <a:rPr lang="en"/>
              <a:t>compatible</a:t>
            </a:r>
            <a:r>
              <a:rPr lang="en"/>
              <a:t> for 10S batteries.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Local Position from Pixhawk not stable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Future work: take in camera input to determine local position.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Current Status</a:t>
            </a:r>
          </a:p>
        </p:txBody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✓"/>
            </a:pPr>
            <a:r>
              <a:rPr lang="en"/>
              <a:t>Drone build complete</a:t>
            </a:r>
          </a:p>
          <a:p>
            <a:pPr indent="-228600" lvl="0" marL="457200" rtl="0">
              <a:spcBef>
                <a:spcPts val="0"/>
              </a:spcBef>
              <a:buChar char="✓"/>
            </a:pPr>
            <a:r>
              <a:rPr lang="en"/>
              <a:t>GPS waypoint navigation successful through QGroundControl</a:t>
            </a:r>
          </a:p>
          <a:p>
            <a:pPr indent="-228600" lvl="0" marL="457200" rtl="0">
              <a:spcBef>
                <a:spcPts val="0"/>
              </a:spcBef>
              <a:buChar char="✓"/>
            </a:pPr>
            <a:r>
              <a:rPr lang="en"/>
              <a:t>Drone is able to arm, takeoff, hover, and land through modes selected offboard control</a:t>
            </a:r>
          </a:p>
          <a:p>
            <a:pPr indent="-228600" lvl="0" marL="457200" rtl="0">
              <a:spcBef>
                <a:spcPts val="0"/>
              </a:spcBef>
              <a:buChar char="✓"/>
            </a:pPr>
            <a:r>
              <a:rPr lang="en"/>
              <a:t>Camera can track color and find distance from color.</a:t>
            </a:r>
          </a:p>
          <a:p>
            <a:pPr indent="-228600" lvl="0" marL="457200" rtl="0">
              <a:spcBef>
                <a:spcPts val="0"/>
              </a:spcBef>
              <a:buChar char="✓"/>
            </a:pPr>
            <a:r>
              <a:rPr lang="en"/>
              <a:t>ORB-SLAM is able to run on a ROS node</a:t>
            </a:r>
          </a:p>
          <a:p>
            <a:pPr indent="-228600" lvl="0" marL="457200" rtl="0">
              <a:spcBef>
                <a:spcPts val="0"/>
              </a:spcBef>
              <a:buChar char="✗"/>
            </a:pPr>
            <a:r>
              <a:rPr lang="en"/>
              <a:t>Fully autonomous off board computer control not implemented yet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Future Work</a:t>
            </a:r>
          </a:p>
        </p:txBody>
      </p:sp>
      <p:sp>
        <p:nvSpPr>
          <p:cNvPr id="317" name="Shape 317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Integrate more sensors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Test in OFFBOARD mode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Integrate object tracking into flight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Let ORB-SLAM publish feature information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Create path planning module, which takes in feature information and other sensor information and publish flight instructions to MavROS 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Look into other communication methods between drone and ground control computer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Introduction</a:t>
            </a:r>
          </a:p>
        </p:txBody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471900" y="1919075"/>
            <a:ext cx="38919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Purpose is to create a system first responders can utilize drone technology without having to know how to fly.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Can be used for: people finding, infrastructure inspection, area inspection.</a:t>
            </a:r>
          </a:p>
        </p:txBody>
      </p:sp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2346" y="2046100"/>
            <a:ext cx="4201824" cy="23625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 txBox="1"/>
          <p:nvPr/>
        </p:nvSpPr>
        <p:spPr>
          <a:xfrm>
            <a:off x="5456362" y="4408675"/>
            <a:ext cx="28338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00"/>
              <a:t>Source: http://www.cnn.com/2016/04/16/asia/japan-earthquake/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Capstone</a:t>
            </a:r>
          </a:p>
        </p:txBody>
      </p:sp>
      <p:pic>
        <p:nvPicPr>
          <p:cNvPr descr="IMG_3842.png" id="323" name="Shape 3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8949" y="1851374"/>
            <a:ext cx="4108001" cy="308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/>
          <p:nvPr>
            <p:ph type="title"/>
          </p:nvPr>
        </p:nvSpPr>
        <p:spPr>
          <a:xfrm>
            <a:off x="832600" y="844000"/>
            <a:ext cx="5810400" cy="1550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Questions/Comments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Agenda</a:t>
            </a:r>
          </a:p>
        </p:txBody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Introduction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  <a:buAutoNum type="arabicPeriod"/>
            </a:pPr>
            <a:r>
              <a:rPr lang="en">
                <a:solidFill>
                  <a:srgbClr val="000000"/>
                </a:solidFill>
              </a:rPr>
              <a:t>Project Milestones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Technical Specifications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Design Approaches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PX4 Flight Stack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Testing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Conclusion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Project Milestones</a:t>
            </a:r>
          </a:p>
        </p:txBody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2400"/>
              <a:t>Autonomous flying with GPS waypoints</a:t>
            </a:r>
          </a:p>
          <a:p>
            <a:pPr indent="0" lvl="0" marL="4572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600"/>
              <a:t>The drone will auto take off, fly to waypoints indicated by user, then auto land</a:t>
            </a:r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2400"/>
              <a:t>Track and follow object</a:t>
            </a:r>
          </a:p>
          <a:p>
            <a:pPr indent="0" lvl="0" marL="4572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600"/>
              <a:t>The drone will take off, find a green ball, then track/follow the ball</a:t>
            </a:r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2400"/>
              <a:t>Reconstruct explored environment</a:t>
            </a:r>
          </a:p>
          <a:p>
            <a:pPr indent="0" lvl="0" marL="4572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600"/>
              <a:t>The drone will fly within GPS coordinates and send back information to ground control computer to reconstruct a 3-D model of the area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Agenda</a:t>
            </a:r>
          </a:p>
        </p:txBody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Introduction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Project Milestones</a:t>
            </a: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  <a:buAutoNum type="arabicPeriod"/>
            </a:pPr>
            <a:r>
              <a:rPr lang="en">
                <a:solidFill>
                  <a:srgbClr val="000000"/>
                </a:solidFill>
              </a:rPr>
              <a:t>Technical Specifications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Design Approaches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PX4 Flight Stack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Testing</a:t>
            </a: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  <a:buAutoNum type="arabicPeriod"/>
            </a:pPr>
            <a:r>
              <a:rPr lang="en">
                <a:solidFill>
                  <a:srgbClr val="999999"/>
                </a:solidFill>
              </a:rPr>
              <a:t>Conclusion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Hardware Specifications</a:t>
            </a:r>
          </a:p>
        </p:txBody>
      </p:sp>
      <p:graphicFrame>
        <p:nvGraphicFramePr>
          <p:cNvPr id="118" name="Shape 118"/>
          <p:cNvGraphicFramePr/>
          <p:nvPr/>
        </p:nvGraphicFramePr>
        <p:xfrm>
          <a:off x="327050" y="1857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{64ED629A-A94D-46EA-9B0F-BFD955F4CDB6}</a:tableStyleId>
              </a:tblPr>
              <a:tblGrid>
                <a:gridCol w="2363025"/>
                <a:gridCol w="3658300"/>
              </a:tblGrid>
              <a:tr h="3958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Weight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1600g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958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Payload (depending on rotors)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1600g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958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Dimension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450mm (diagonal length, motor to motor)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958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Battery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4S LiPo, 6600mAh, 10C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6072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Operating Power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3.3V/5V PWM input signal level compatible, Max. 17.4V*20A/rotor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958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Flight Control Unit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Pixhawk Mini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pic>
        <p:nvPicPr>
          <p:cNvPr descr="quadflying2.png"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6049" y="1792812"/>
            <a:ext cx="2345975" cy="3127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On-board Computer Specif</a:t>
            </a:r>
            <a:r>
              <a:rPr lang="en"/>
              <a:t>ications</a:t>
            </a:r>
          </a:p>
        </p:txBody>
      </p:sp>
      <p:graphicFrame>
        <p:nvGraphicFramePr>
          <p:cNvPr id="125" name="Shape 125"/>
          <p:cNvGraphicFramePr/>
          <p:nvPr/>
        </p:nvGraphicFramePr>
        <p:xfrm>
          <a:off x="368175" y="2138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{64ED629A-A94D-46EA-9B0F-BFD955F4CDB6}</a:tableStyleId>
              </a:tblPr>
              <a:tblGrid>
                <a:gridCol w="2121100"/>
                <a:gridCol w="3524475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Frequency 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2 GHz / 8 cores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Memory 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2 GB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Power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5V/4A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Operating System 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ROS on Ubuntu Mate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Communication Portal 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Wi-Fi 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GPIO interface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Input: 1.8V signal level 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666666"/>
                          </a:solidFill>
                        </a:rPr>
                        <a:t>Output: 3.3V signal level</a:t>
                      </a: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pic>
        <p:nvPicPr>
          <p:cNvPr descr="IMG_3830.png"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2045" y="1855975"/>
            <a:ext cx="2261948" cy="301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