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5AD80F-9507-49A1-8A23-967A1AD6D14E}">
  <a:tblStyle styleId="{585AD80F-9507-49A1-8A23-967A1AD6D14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339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48523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221934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  <p:extLst>
      <p:ext uri="{BB962C8B-B14F-4D97-AF65-F5344CB8AC3E}">
        <p14:creationId xmlns:p14="http://schemas.microsoft.com/office/powerpoint/2010/main" val="418170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Nicole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23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Nicole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50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98639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68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Miheer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React Native - provides a native app using javascript, can easily adapt it to both android and ios,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50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Miheer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78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Nicole</a:t>
            </a: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7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73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3rd Point is reason for our 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155042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27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Photoplethysmogram</a:t>
            </a:r>
          </a:p>
        </p:txBody>
      </p:sp>
    </p:spTree>
    <p:extLst>
      <p:ext uri="{BB962C8B-B14F-4D97-AF65-F5344CB8AC3E}">
        <p14:creationId xmlns:p14="http://schemas.microsoft.com/office/powerpoint/2010/main" val="254166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Miheer</a:t>
            </a:r>
          </a:p>
        </p:txBody>
      </p:sp>
    </p:spTree>
    <p:extLst>
      <p:ext uri="{BB962C8B-B14F-4D97-AF65-F5344CB8AC3E}">
        <p14:creationId xmlns:p14="http://schemas.microsoft.com/office/powerpoint/2010/main" val="310247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Miheer</a:t>
            </a:r>
          </a:p>
        </p:txBody>
      </p:sp>
    </p:spTree>
    <p:extLst>
      <p:ext uri="{BB962C8B-B14F-4D97-AF65-F5344CB8AC3E}">
        <p14:creationId xmlns:p14="http://schemas.microsoft.com/office/powerpoint/2010/main" val="263070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32515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53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Body needs to regulate heat to maintain stable core temp.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Physiological parameters related to Heat Stress -&gt; Core Temperature: Rectal is most accurate, Tympanic (ear) least accurate. CO2 output, sweat output (dew point hygrometry) , Arterial Pressure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the body responds to thermoregulation -&gt; Increasing core temperature and Cardiac Output increases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Clinical Definition of Heat Stroke, 40 C+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onset of heat exhaustion occurs, Arterial Pressure Curve begins a downward trend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Sawka (Thermoregulatory Response):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https://www.ncbi.nlm.nih.gov/books/NBK236240/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Mayo Clinic (Clinical Definition of Heat Stroke):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http://www.mayoclinic.org/diseases-conditions/heat-stroke/basics/definition/con-20032814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46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Tyler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Physiological parameters that can be sensed on the head -&gt; Tympanic, Arterial Pressure. Could use Skin temperature using Venous occlusion plethysmography but not ideal for dynamic setting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PPG as cardiac output estimator -&gt; Sensing trends after reaching peak. Mapping the Arterial Pressure Curve as Cardiac Output increases. Watching for downward trends as onset of heat exhaustion occurs.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Core temperature as secondary cardiac output estimator -&gt; watching for spikes in core temperature, also watching for clinical definition threshold </a:t>
            </a:r>
          </a:p>
        </p:txBody>
      </p:sp>
    </p:spTree>
    <p:extLst>
      <p:ext uri="{BB962C8B-B14F-4D97-AF65-F5344CB8AC3E}">
        <p14:creationId xmlns:p14="http://schemas.microsoft.com/office/powerpoint/2010/main" val="27710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18075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MedCap Project Proposal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263950"/>
            <a:ext cx="8520600" cy="25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Matthew Allen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Michael Balourdas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Nicole Barcori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Miheer Bavare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Tyler Nguyen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Raj Patel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descr="medc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024" y="273850"/>
            <a:ext cx="5166254" cy="476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Approach: Cap Design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Soft cap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One-size-fits-all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3D-printed earpiece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Approach: Power Considerations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20200" y="1369225"/>
            <a:ext cx="39405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Max amperage pull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PPG sensor: 4.5mA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Accelerometer: 11uA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Microprocessor: 10mA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Thermometer: 27mA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Total: 41.5mA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2 AAA battery shield for microprocessor outputs 100mA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460700" y="1268050"/>
            <a:ext cx="41649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ON/OFF switch on RFduino battery shield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25mm x 77mm x 22.86mm footprint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540-1200mAh depending on AAA battery type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Safe estimate: 9.1 hr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Fancy batteries est: 20.24 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Design Approach: </a:t>
            </a: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Protocol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28650" y="1060875"/>
            <a:ext cx="7886700" cy="3836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Tradeoff: </a:t>
            </a:r>
            <a:r>
              <a:rPr lang="en" sz="2400"/>
              <a:t>Bluetooth vs Zigbee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Shape 134"/>
          <p:cNvGraphicFramePr/>
          <p:nvPr/>
        </p:nvGraphicFramePr>
        <p:xfrm>
          <a:off x="402650" y="1480625"/>
          <a:ext cx="6499375" cy="3108810"/>
        </p:xfrm>
        <a:graphic>
          <a:graphicData uri="http://schemas.openxmlformats.org/drawingml/2006/table">
            <a:tbl>
              <a:tblPr>
                <a:noFill/>
                <a:tableStyleId>{585AD80F-9507-49A1-8A23-967A1AD6D14E}</a:tableStyleId>
              </a:tblPr>
              <a:tblGrid>
                <a:gridCol w="3761450"/>
                <a:gridCol w="1527975"/>
                <a:gridCol w="1209950"/>
              </a:tblGrid>
              <a:tr h="548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Zigbee</a:t>
                      </a:r>
                    </a:p>
                  </a:txBody>
                  <a:tcPr marL="91425" marR="91425" marT="91425" marB="91425"/>
                </a:tc>
              </a:tr>
              <a:tr h="52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 Distance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~100m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~300m</a:t>
                      </a:r>
                    </a:p>
                  </a:txBody>
                  <a:tcPr marL="91425" marR="91425" marT="91425" marB="91425"/>
                </a:tc>
              </a:tr>
              <a:tr h="52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Occupies WiFi Signal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</a:tr>
              <a:tr h="5226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Occupies Bluetooth Signal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91425" marR="91425" marT="91425" marB="91425"/>
                </a:tc>
              </a:tr>
              <a:tr h="869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Hardware Available on Smartphones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922" y="2878899"/>
            <a:ext cx="1258500" cy="1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wifi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9465" y="1119095"/>
            <a:ext cx="1607400" cy="16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14462" b="17189"/>
          <a:stretch/>
        </p:blipFill>
        <p:spPr>
          <a:xfrm>
            <a:off x="628650" y="2893548"/>
            <a:ext cx="3119100" cy="21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729055"/>
            <a:ext cx="3323400" cy="2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Design Approach: Data Transfer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28650" y="10644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microcontroller to transmit data over Bluetooth</a:t>
            </a: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</a:pPr>
            <a:r>
              <a:rPr lang="en" sz="2400"/>
              <a:t>Reduce noisy signal: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 interval determined by accelerometer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Active filter within pulse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Approach: Data Processing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28650" y="1039443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Raw data points received by MedCap Mobile Application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REST API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Input into unprocessed database table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Analytics framework pulls from unprocessed table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Poll from the last </a:t>
            </a:r>
            <a:r>
              <a:rPr lang="en" sz="2400" i="1" dirty="0"/>
              <a:t>n</a:t>
            </a:r>
            <a:r>
              <a:rPr lang="en" sz="2400" dirty="0"/>
              <a:t> seconds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Scan for differences and values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Gather processed data and consolidate time intervals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Input into processed database table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Processed data available to MedCap Mobile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4200" y="61697"/>
            <a:ext cx="7886700" cy="67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and Cloud Architecture</a:t>
            </a:r>
          </a:p>
        </p:txBody>
      </p:sp>
      <p:pic>
        <p:nvPicPr>
          <p:cNvPr id="156" name="Shape 156" descr="Data Flow and Cloud Architec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87" y="592075"/>
            <a:ext cx="8795623" cy="44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Approach: User Interface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28650" y="1052843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React Native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Reusable components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Open-Sourced Bluetooth Integration Modules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UI/UX will be derived from Fitbit’s mobile application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Graphs, Tables, and Interactive Flowcharts 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Minimalistic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User Profile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Facebook and Email Login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Handle multiple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00" y="1246022"/>
            <a:ext cx="4384775" cy="265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980" y="1198374"/>
            <a:ext cx="4400144" cy="26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Interface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9" t="2171"/>
          <a:stretch/>
        </p:blipFill>
        <p:spPr>
          <a:xfrm>
            <a:off x="244196" y="273843"/>
            <a:ext cx="8655600" cy="46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781050" y="1976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933450" y="1214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Status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324" y="202049"/>
            <a:ext cx="2431875" cy="24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325" y="2633925"/>
            <a:ext cx="2431875" cy="24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11650" y="3931675"/>
            <a:ext cx="5349900" cy="10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80125" y="790075"/>
            <a:ext cx="5349900" cy="41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Confirming part choices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System integration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PPG signal noise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Top of board: sensor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Bottom of board: everything else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Allows for placement close to skin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Noise reducing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FFT (backend)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Device housing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Hot Glue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Spring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8650" y="1140618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Everyone who spends long periods of time in the sun is at risk for heat illness, especially those who are extremely active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Every person has a different tolerance for heat, based on a wide variety of factors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Estimated 9,000 heat illnesses in high school athletes annually leading to death and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20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Existing Products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28650" y="1140618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The wearable technology market is rapidly advancing and expanding (Fitbit, Apple Watch, etc.)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LightBEAM SmartHat: Fitness data only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/>
              <a:t>No product extracts meaningful data from dynamic PPG processing</a:t>
            </a:r>
          </a:p>
        </p:txBody>
      </p:sp>
      <p:pic>
        <p:nvPicPr>
          <p:cNvPr id="74" name="Shape 74" descr="smartha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842" y="3331017"/>
            <a:ext cx="2726925" cy="15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fitbit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612" y="3331262"/>
            <a:ext cx="15144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Requirements: Shall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559075" y="1084300"/>
            <a:ext cx="8212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body metrics to determine heat illness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 sensor data from microcontroller to smartphone app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and process data for immediate and historical trends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a red, yellow, or green to indicate user’s stress level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shall be displayed to track trends in levels of heat stress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Requirements: Will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59075" y="1084300"/>
            <a:ext cx="8212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 text message/alert to directly alert user and user’s followers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machine learning to better estimate blood pressure from PPG data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Indication Algorithm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25" y="1143825"/>
            <a:ext cx="69678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Heat illness determined by three measurements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Independent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Weighted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Data stored and analyzed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Organized for raw and processed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Processing framework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Analysis based on data over time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Change in MAP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Core temperature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Local heat index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872" y="2130372"/>
            <a:ext cx="3093749" cy="227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58625" y="125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Trends</a:t>
            </a:r>
          </a:p>
        </p:txBody>
      </p:sp>
      <p:pic>
        <p:nvPicPr>
          <p:cNvPr id="100" name="Shape 100" descr="Medical 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625" y="297787"/>
            <a:ext cx="8081548" cy="45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Approach: Medical Research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57078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Heat Stress -&gt; Body goes through measurable thermoregulatory response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Clinical Definition of Heat Stroke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Core temperature of 40°C+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Problem: Core Temperature is not sufficient to </a:t>
            </a:r>
            <a:r>
              <a:rPr lang="en" sz="2400" b="1" i="1"/>
              <a:t>solely</a:t>
            </a:r>
            <a:r>
              <a:rPr lang="en" sz="2400"/>
              <a:t> determine heat illness early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Shape 107" descr="map-determinants-cropp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775" y="1143962"/>
            <a:ext cx="2606373" cy="371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Approach: Sensing Data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Solution: Team has focus on the arterial pressure curve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Pulse Point: Temporal Artery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PPG as cardiac output estimator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Directly maps arterial pressure curve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Core Temperature as secondary cardiac output estimator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799</Words>
  <Application>Microsoft Office PowerPoint</Application>
  <PresentationFormat>On-screen Show (16:9)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simple-light-2</vt:lpstr>
      <vt:lpstr>MedCap Project Proposal</vt:lpstr>
      <vt:lpstr>Motivation</vt:lpstr>
      <vt:lpstr>Existing Products</vt:lpstr>
      <vt:lpstr>Requirements: Shall</vt:lpstr>
      <vt:lpstr>Requirements: Will</vt:lpstr>
      <vt:lpstr>Indication Algorithm</vt:lpstr>
      <vt:lpstr>Trends</vt:lpstr>
      <vt:lpstr>Design Approach: Medical Research</vt:lpstr>
      <vt:lpstr>Design Approach: Sensing Data</vt:lpstr>
      <vt:lpstr>Design Approach: Cap Design</vt:lpstr>
      <vt:lpstr>Design Approach: Power Considerations</vt:lpstr>
      <vt:lpstr>Design Approach: Communication Protocol</vt:lpstr>
      <vt:lpstr>Design Approach: Data Transfer</vt:lpstr>
      <vt:lpstr>Design Approach: Data Processing</vt:lpstr>
      <vt:lpstr>Data Flow and Cloud Architecture</vt:lpstr>
      <vt:lpstr>Design Approach: User Interface</vt:lpstr>
      <vt:lpstr>User Interface Flow</vt:lpstr>
      <vt:lpstr>Schedule</vt:lpstr>
      <vt:lpstr>Status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MedCap Project Proposal</dc:title>
  <cp:lastModifiedBy>Raj Patel</cp:lastModifiedBy>
  <cp:revision>4</cp:revision>
  <dcterms:modified xsi:type="dcterms:W3CDTF">2017-04-11T20:42:08Z</dcterms:modified>
</cp:coreProperties>
</file>