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Physiological parameters that can be sensed on the head -&gt; Tympanic, Arterial Pressure. Could use Skin temperature using Venous occlusion plethysmography but not ideal for dynamic setting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PPG as cardiac output estimator -&gt; Sensing trends after reaching peak. Mapping the Arterial Pressure Curve as Cardiac Output increases. Watching for downward trends as onset of heat exhaustion occurs.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Core temperature as secondary cardiac output estimator -&gt; watching for spikes in core temperature, also watching for </a:t>
            </a:r>
            <a:r>
              <a:rPr lang="en">
                <a:solidFill>
                  <a:schemeClr val="dk1"/>
                </a:solidFill>
              </a:rPr>
              <a:t>clinical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definition</a:t>
            </a:r>
            <a:r>
              <a:rPr lang="en">
                <a:solidFill>
                  <a:schemeClr val="dk1"/>
                </a:solidFill>
              </a:rPr>
              <a:t> threshold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 about the physical design of cap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Show CAD and real hat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Highlight features-e.g. Ventilation holes, switch hole, wire hole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Ear piece-headphone thing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Microcontroller selection and features-# of GPIO, includes BLE antennea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consideration-battery life 7.2mA of current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Battery babysitter-how it works (charging, etc)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Switch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Nicole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Hardware: electrical design 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Why we choose these sensors, layout of sensors, signal types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How these sensors communicate over BLE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Wire layout?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Nicole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  <a:br>
              <a:rPr lang="en"/>
            </a:br>
            <a:r>
              <a:rPr lang="en"/>
              <a:t>Source: </a:t>
            </a:r>
            <a:r>
              <a:rPr lang="en"/>
              <a:t>http://www.connectria.com/cloud/hipaa_aws.php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Raj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Miheer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Miheer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Miheer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Miheer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Matt/Tyler -- Both from HW and SW respectively and then product as a whole.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Michael/Miheer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Nicole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Miheer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Raj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Heat stress student school athletes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nd.png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375" y="236175"/>
            <a:ext cx="2036225" cy="15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type="ctrTitle"/>
          </p:nvPr>
        </p:nvSpPr>
        <p:spPr>
          <a:xfrm>
            <a:off x="311708" y="5130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MedCap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11700" y="2568750"/>
            <a:ext cx="8520600" cy="250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Matt Allen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Michael Balourdas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Nicole Barcori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Miheer Bavare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Tyler Nguyen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Raj Patel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Process: Sensing Data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Problem: Core Temperature is not sufficient to </a:t>
            </a:r>
            <a:r>
              <a:rPr b="1" i="1" lang="en" sz="2400"/>
              <a:t>solely</a:t>
            </a:r>
            <a:r>
              <a:rPr lang="en" sz="2400"/>
              <a:t> determine heat illness early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Solution: </a:t>
            </a:r>
            <a:r>
              <a:rPr lang="en" sz="2400"/>
              <a:t>Team focused on Cardiac Output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Currently done in lab using Co2 or sweat output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PPG to Blood Pressure as cardiac output estimator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Directly maps arterial pressure curve and thus can be used as cardiac output estimator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 We expect to see BP decline over time as body cannot sustain thermo regulation indefinitely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rand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Product Stage - Version 1</a:t>
            </a:r>
          </a:p>
        </p:txBody>
      </p:sp>
      <p:pic>
        <p:nvPicPr>
          <p:cNvPr descr="medcap_v1.JP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562" y="1268043"/>
            <a:ext cx="4760874" cy="3570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Product Stage - Version 2</a:t>
            </a:r>
          </a:p>
        </p:txBody>
      </p:sp>
      <p:pic>
        <p:nvPicPr>
          <p:cNvPr descr="brand.pn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cap_v2.JPG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1562" y="1268043"/>
            <a:ext cx="4760874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Product Stage - Version 3</a:t>
            </a:r>
          </a:p>
        </p:txBody>
      </p:sp>
      <p:pic>
        <p:nvPicPr>
          <p:cNvPr descr="medcap_v3.JP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562" y="1268043"/>
            <a:ext cx="4760874" cy="3570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Product Stage - Version 4 (Final)</a:t>
            </a:r>
          </a:p>
        </p:txBody>
      </p:sp>
      <p:pic>
        <p:nvPicPr>
          <p:cNvPr descr="medcap_v4_1.JP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562" y="1268043"/>
            <a:ext cx="4760874" cy="3570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Product Stage - Version 4 (Final)</a:t>
            </a:r>
          </a:p>
        </p:txBody>
      </p:sp>
      <p:pic>
        <p:nvPicPr>
          <p:cNvPr descr="medcap_v4_2.JP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562" y="1268043"/>
            <a:ext cx="4760874" cy="3570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Cap Design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28650" y="1369225"/>
            <a:ext cx="39645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Can be added to any hat with minimal modification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Soft cap compatibility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One-size-fits-all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3-D Printed Enclosure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LED Indicator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2400" u="sng">
              <a:highlight>
                <a:srgbClr val="FFFF00"/>
              </a:highlight>
            </a:endParaRPr>
          </a:p>
        </p:txBody>
      </p:sp>
      <p:pic>
        <p:nvPicPr>
          <p:cNvPr descr="brand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cap_v4_2.JPG"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549" y="1420443"/>
            <a:ext cx="3918670" cy="293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_overview.PN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975" y="1530175"/>
            <a:ext cx="5608026" cy="298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Housing CAD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nd.png"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6515" l="12690" r="10540" t="0"/>
          <a:stretch/>
        </p:blipFill>
        <p:spPr>
          <a:xfrm>
            <a:off x="2537450" y="1063000"/>
            <a:ext cx="4069099" cy="371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Printed Housing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720.JPG" id="192" name="Shape 192"/>
          <p:cNvPicPr preferRelativeResize="0"/>
          <p:nvPr/>
        </p:nvPicPr>
        <p:blipFill rotWithShape="1">
          <a:blip r:embed="rId3">
            <a:alphaModFix/>
          </a:blip>
          <a:srcRect b="12551" l="14732" r="29859" t="22781"/>
          <a:stretch/>
        </p:blipFill>
        <p:spPr>
          <a:xfrm>
            <a:off x="3503300" y="1442075"/>
            <a:ext cx="2137400" cy="332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Ear Piece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8650" y="1140618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Everyone who spends long periods of time in the sun is at risk for heat illness, especially those who are extremely active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Every person has a different tolerance for heat, based on a wide variety of factors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Estimated 9,000 heat related events in high school athletes annually leading to death and disability</a:t>
            </a:r>
          </a:p>
        </p:txBody>
      </p:sp>
      <p:pic>
        <p:nvPicPr>
          <p:cNvPr descr="brand.pn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nd.pn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Design Process: Microcontroller 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28650" y="1366075"/>
            <a:ext cx="78867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Calibri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7 configurable GPIO pins 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Calibri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DI/DO, I2C, etc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Calibri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I2C capability on all GPIO pins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Arial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Removable development module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Arial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10-bit analog input capable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Arial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Built in BLE antenna w/ ~ 100m range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Arial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2.4-2.48 GHz band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924" y="1660624"/>
            <a:ext cx="2639074" cy="26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Battery/ Power 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28650" y="1144793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2400"/>
              <a:t>Circuit pulls 7.2mA →  fully loaded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2400"/>
              <a:t>Lithium-ion battery powers the circuit 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2400"/>
              <a:t>850mAh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2400"/>
              <a:t>Rechargeable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2400"/>
              <a:t>Low profile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2400"/>
              <a:t>Battery Life: ~118 hour battery life (minimum)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2400"/>
              <a:t>ON/OFF switch electrically extended for ease of use</a:t>
            </a:r>
          </a:p>
        </p:txBody>
      </p:sp>
      <p:pic>
        <p:nvPicPr>
          <p:cNvPr descr="brand.png"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521925" y="128768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Process: Switch extension 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25" y="1015243"/>
            <a:ext cx="3788563" cy="374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3383900" y="1696650"/>
            <a:ext cx="996600" cy="1184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87650" y="1262318"/>
            <a:ext cx="2143125" cy="214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Shape 218"/>
          <p:cNvCxnSpPr/>
          <p:nvPr/>
        </p:nvCxnSpPr>
        <p:spPr>
          <a:xfrm>
            <a:off x="4542150" y="2333868"/>
            <a:ext cx="2090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brand.png"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Design Process: Electrical Sensors/Design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28650" y="10644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905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/>
              <a:t>Sensor Selection</a:t>
            </a:r>
          </a:p>
          <a:p>
            <a: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I2C Bus and Analog Signal Types</a:t>
            </a:r>
          </a:p>
          <a:p>
            <a: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/>
              <a:t>How and Why Do the Sensors Communicate</a:t>
            </a:r>
          </a:p>
          <a:p>
            <a: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Bluetooth Low Energy</a:t>
            </a:r>
          </a:p>
          <a:p>
            <a: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/>
              <a:t>Alerting User with Red LED</a:t>
            </a:r>
          </a:p>
        </p:txBody>
      </p:sp>
      <p:pic>
        <p:nvPicPr>
          <p:cNvPr descr="brand.png"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rm.jpg" id="227" name="Shape 227"/>
          <p:cNvPicPr preferRelativeResize="0"/>
          <p:nvPr/>
        </p:nvPicPr>
        <p:blipFill rotWithShape="1">
          <a:blip r:embed="rId4">
            <a:alphaModFix/>
          </a:blip>
          <a:srcRect b="24474" l="22663" r="10580" t="17460"/>
          <a:stretch/>
        </p:blipFill>
        <p:spPr>
          <a:xfrm>
            <a:off x="551424" y="3479125"/>
            <a:ext cx="1694449" cy="147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lse.jpg"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2000" y="3441500"/>
            <a:ext cx="1549075" cy="154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l.jpg" id="229" name="Shape 229"/>
          <p:cNvPicPr preferRelativeResize="0"/>
          <p:nvPr/>
        </p:nvPicPr>
        <p:blipFill rotWithShape="1">
          <a:blip r:embed="rId6">
            <a:alphaModFix/>
          </a:blip>
          <a:srcRect b="17327" l="6080" r="3035" t="15195"/>
          <a:stretch/>
        </p:blipFill>
        <p:spPr>
          <a:xfrm>
            <a:off x="5148500" y="3659599"/>
            <a:ext cx="1498950" cy="111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7">
            <a:alphaModFix/>
          </a:blip>
          <a:srcRect b="0" l="37703" r="33862" t="0"/>
          <a:stretch/>
        </p:blipFill>
        <p:spPr>
          <a:xfrm rot="-5400000">
            <a:off x="7536774" y="1752276"/>
            <a:ext cx="762000" cy="2009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Wiring Diagram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2576" l="0" r="0" t="19359"/>
          <a:stretch/>
        </p:blipFill>
        <p:spPr>
          <a:xfrm>
            <a:off x="133350" y="1211825"/>
            <a:ext cx="8877300" cy="346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Building Security into MedCap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28650" y="1199868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Enforced 256-bit encrypted data link between mobile device and cloud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Enforced unique sequence numbered messages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Leveraged HIPAA compliant Amazon Web Services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EC2 and DynamoDB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Separated SPI (Sensitive Personal Information) from health metrics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Relationship between SPI and health metrics via user aliasing</a:t>
            </a:r>
          </a:p>
        </p:txBody>
      </p:sp>
      <p:pic>
        <p:nvPicPr>
          <p:cNvPr descr="brand.png"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loud security lock"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900" y="3523775"/>
            <a:ext cx="1745557" cy="141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ws hipaa"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850" y="3523762"/>
            <a:ext cx="1524025" cy="14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Mapping PPG to Diastolic BP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28650" y="1119900"/>
            <a:ext cx="7886700" cy="172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Initially researched linear relationship: </a:t>
            </a:r>
            <a:r>
              <a:rPr b="1" lang="en" sz="2000">
                <a:solidFill>
                  <a:srgbClr val="CC0000"/>
                </a:solidFill>
              </a:rPr>
              <a:t>30% accuracy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Progressed to clustered machine learning: </a:t>
            </a:r>
            <a:r>
              <a:rPr b="1" lang="en" sz="2000">
                <a:solidFill>
                  <a:srgbClr val="CC0000"/>
                </a:solidFill>
              </a:rPr>
              <a:t>30% accuracy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Finalized on decision tree machine learning: </a:t>
            </a:r>
            <a:r>
              <a:rPr b="1" lang="en" sz="2000">
                <a:solidFill>
                  <a:srgbClr val="38761D"/>
                </a:solidFill>
              </a:rPr>
              <a:t>85% accuracy</a:t>
            </a:r>
          </a:p>
        </p:txBody>
      </p:sp>
      <p:pic>
        <p:nvPicPr>
          <p:cNvPr descr="tree.png"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00" y="2182125"/>
            <a:ext cx="7746996" cy="280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Data Processing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28650" y="1039443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Raw data points received by MedCap Mobile Application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REST API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Input into unprocessed database table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Analytics framework pulls from unprocessed data queue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Poll from the last </a:t>
            </a:r>
            <a:r>
              <a:rPr i="1" lang="en" sz="2400"/>
              <a:t>n</a:t>
            </a:r>
            <a:r>
              <a:rPr lang="en" sz="2400"/>
              <a:t> seconds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Scan for differences and values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Gather processed data and consolidate time intervals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Input into processed data queue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Processed data available to MedCap Mobile Application</a:t>
            </a:r>
          </a:p>
        </p:txBody>
      </p:sp>
      <p:pic>
        <p:nvPicPr>
          <p:cNvPr descr="brand.png"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174200" y="61697"/>
            <a:ext cx="7886700" cy="67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and Cloud Architecture</a:t>
            </a:r>
          </a:p>
        </p:txBody>
      </p:sp>
      <p:pic>
        <p:nvPicPr>
          <p:cNvPr descr="Data Flow and Cloud Architecture.png"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87" y="592075"/>
            <a:ext cx="8795623" cy="443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User Interface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28650" y="1052843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Ionic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Reusable</a:t>
            </a:r>
            <a:r>
              <a:rPr lang="en" sz="2400">
                <a:solidFill>
                  <a:srgbClr val="000000"/>
                </a:solidFill>
              </a:rPr>
              <a:t> components, multiple platforms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Open-Sourced Bluetooth Integration Modules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UI/UX will be derived from Fitbit’s mobile application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Graphs, Tables, and Interactive Flowcharts 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Minimalistic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User Profile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Login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Handle multiple users</a:t>
            </a:r>
          </a:p>
        </p:txBody>
      </p:sp>
      <p:pic>
        <p:nvPicPr>
          <p:cNvPr descr="brand.png"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Accomplished Requirements: Shall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59075" y="1084300"/>
            <a:ext cx="8212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800"/>
              </a:spcBef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Gathered body metrics to determine heat illness</a:t>
            </a:r>
          </a:p>
          <a:p>
            <a:pPr indent="-381000" lvl="0" marL="457200" rtl="0">
              <a:lnSpc>
                <a:spcPct val="90000"/>
              </a:lnSpc>
              <a:spcBef>
                <a:spcPts val="800"/>
              </a:spcBef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Transmitted sensor data from microcontroller to smartphone app</a:t>
            </a:r>
          </a:p>
          <a:p>
            <a:pPr indent="-381000" lvl="0" marL="4572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and processed data for immediate and historical trends</a:t>
            </a:r>
          </a:p>
          <a:p>
            <a:pPr indent="-381000" lvl="0" marL="457200" rtl="0">
              <a:lnSpc>
                <a:spcPct val="90000"/>
              </a:lnSpc>
              <a:spcBef>
                <a:spcPts val="800"/>
              </a:spcBef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a red, yellow, or green to indicate user’s stress level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Graphs have been displayed to track trends in levels of heat stress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and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Real-Time Data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975" y="1965462"/>
            <a:ext cx="2232224" cy="13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25" y="1846762"/>
            <a:ext cx="1933314" cy="14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5550" y="2187996"/>
            <a:ext cx="2567600" cy="9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5711412" y="2372550"/>
            <a:ext cx="1047300" cy="5427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2105937" y="2246550"/>
            <a:ext cx="840600" cy="794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1958050" y="3296725"/>
            <a:ext cx="1768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 10 Seconds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222850" y="3296725"/>
            <a:ext cx="1768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 10 Seconds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Receive and Send</a:t>
            </a:r>
          </a:p>
        </p:txBody>
      </p:sp>
      <p:pic>
        <p:nvPicPr>
          <p:cNvPr descr="brand.png" id="288" name="Shape 2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nd.png"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-04-20-11-10-53.png"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50" y="291699"/>
            <a:ext cx="2475100" cy="44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-04-20-11-11-09.png" id="295" name="Shape 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6149" y="291700"/>
            <a:ext cx="2375200" cy="4222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-04-20-11-32-37.png" id="296" name="Shape 2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2349" y="291674"/>
            <a:ext cx="2375200" cy="422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_2017-04-20-11-32-43.png"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50" y="243111"/>
            <a:ext cx="2401150" cy="4268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-04-20-11-32-50.png"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1412" y="243112"/>
            <a:ext cx="2401150" cy="4268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-04-20-11-32-56.png"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4300" y="243099"/>
            <a:ext cx="2401153" cy="42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304" name="Shape 3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95250" y="-183356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Results: Raw Data</a:t>
            </a:r>
          </a:p>
        </p:txBody>
      </p:sp>
      <p:grpSp>
        <p:nvGrpSpPr>
          <p:cNvPr id="310" name="Shape 310"/>
          <p:cNvGrpSpPr/>
          <p:nvPr/>
        </p:nvGrpSpPr>
        <p:grpSpPr>
          <a:xfrm>
            <a:off x="152400" y="734643"/>
            <a:ext cx="8839200" cy="4063556"/>
            <a:chOff x="152400" y="1039443"/>
            <a:chExt cx="8839200" cy="4063556"/>
          </a:xfrm>
        </p:grpSpPr>
        <p:pic>
          <p:nvPicPr>
            <p:cNvPr descr="Screen Shot 2017-04-19 at 3.14.00 PM.png" id="311" name="Shape 3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039443"/>
              <a:ext cx="8839200" cy="2182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7-04-19 at 3.14.29 PM.png" id="312" name="Shape 3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3221950"/>
              <a:ext cx="8839199" cy="1881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brand.png" id="313" name="Shape 3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95250" y="-183356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Results: Processed Data</a:t>
            </a:r>
          </a:p>
        </p:txBody>
      </p:sp>
      <p:pic>
        <p:nvPicPr>
          <p:cNvPr descr="brand.png"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-04-20-11-32-43.png"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161" y="633025"/>
            <a:ext cx="2485674" cy="44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933450" y="1214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Improvements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511650" y="3931675"/>
            <a:ext cx="5349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580125" y="942475"/>
            <a:ext cx="7886700" cy="414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Design PCB to make electrical design cleaner/ wiring simpler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More evenly distribute weight on hat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Improve pulse oximeter clip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Leverage a medical environment to create specific machine learning training set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Use-case specific: Heat Illness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MedCap + EKG → More Viable Machine Learning Training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Gather data and set thresholds for alerting</a:t>
            </a:r>
          </a:p>
        </p:txBody>
      </p:sp>
      <p:pic>
        <p:nvPicPr>
          <p:cNvPr descr="brand.png"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28650" y="1369225"/>
            <a:ext cx="3932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Software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Bluetooth Integration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API Integration with Security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API Endpoint Errors</a:t>
            </a:r>
          </a:p>
        </p:txBody>
      </p:sp>
      <p:pic>
        <p:nvPicPr>
          <p:cNvPr descr="brand.png"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>
            <p:ph idx="1" type="body"/>
          </p:nvPr>
        </p:nvSpPr>
        <p:spPr>
          <a:xfrm>
            <a:off x="5582100" y="1369225"/>
            <a:ext cx="3932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Hardware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Switch Extension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Earpiece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Wiring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CAD/3D Printing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2922"/>
          <a:stretch/>
        </p:blipFill>
        <p:spPr>
          <a:xfrm>
            <a:off x="0" y="0"/>
            <a:ext cx="84285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>
            <p:ph type="title"/>
          </p:nvPr>
        </p:nvSpPr>
        <p:spPr>
          <a:xfrm>
            <a:off x="327825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</a:p>
        </p:txBody>
      </p:sp>
      <p:pic>
        <p:nvPicPr>
          <p:cNvPr descr="brand.png"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200"/>
              <a:t>Questions?</a:t>
            </a:r>
          </a:p>
        </p:txBody>
      </p:sp>
      <p:pic>
        <p:nvPicPr>
          <p:cNvPr descr="brand.png"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Member Responsibilities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28650" y="1369225"/>
            <a:ext cx="83820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Matt → Electrical Design, Power and Wiring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Michael → Mechanical Design and Layout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Nicole → Electrical Design, Communication and CAD Expertise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Miheer → User Interface and Team Site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Tyler → Medical Research and Data Validation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Raj → Embedded Processing, Cloud Architecture and Data Analytics</a:t>
            </a:r>
          </a:p>
        </p:txBody>
      </p:sp>
      <p:pic>
        <p:nvPicPr>
          <p:cNvPr descr="brand.png"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Accomplished </a:t>
            </a:r>
            <a:r>
              <a:rPr lang="en"/>
              <a:t>Requirements: Will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559075" y="1084300"/>
            <a:ext cx="82128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a text message/alert to directly alert user and user’s followers</a:t>
            </a:r>
          </a:p>
          <a:p>
            <a:pPr indent="-381000" lvl="1" marL="9144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 sent to wearer of the MedCap via an LED in peripheral vision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and.pn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559075" y="2608300"/>
            <a:ext cx="82128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machine learning to better estimate blood pressure from PPG 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28650" y="1268050"/>
            <a:ext cx="45150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Research - Indication and Processing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Cap Design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Selecting/Testing Parts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/>
              <a:t>Integrating code</a:t>
            </a:r>
          </a:p>
          <a:p>
            <a:pPr indent="-342900" lvl="1" marL="914400" rtl="0">
              <a:spcBef>
                <a:spcPts val="0"/>
              </a:spcBef>
              <a:buSzPct val="90000"/>
              <a:buAutoNum type="alphaLcPeriod"/>
            </a:pPr>
            <a:r>
              <a:rPr lang="en"/>
              <a:t>Designing circuitry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Ensuring a secure solution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Transferring data real-time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Storing and analyzing data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Displaying and alerting</a:t>
            </a:r>
          </a:p>
        </p:txBody>
      </p:sp>
      <p:pic>
        <p:nvPicPr>
          <p:cNvPr descr="brand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t_at_work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650" y="1185918"/>
            <a:ext cx="3695549" cy="277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Indication Algorithm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25" y="1143825"/>
            <a:ext cx="69678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Heat illness determined by three measurements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Independent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Weighted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Data stored and analyzed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Organized for raw and processed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Processing framework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Analysis based on data over time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Change in MAP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Core temperature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Local heat index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872" y="2130372"/>
            <a:ext cx="3093749" cy="2276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58625" y="125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Trends</a:t>
            </a:r>
          </a:p>
        </p:txBody>
      </p:sp>
      <p:pic>
        <p:nvPicPr>
          <p:cNvPr descr="Medical Chart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625" y="297787"/>
            <a:ext cx="8081548" cy="45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Heat Level Score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/>
              <a:t>Heat level ranges from one to ten</a:t>
            </a:r>
          </a:p>
        </p:txBody>
      </p:sp>
      <p:pic>
        <p:nvPicPr>
          <p:cNvPr descr="brand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499" y="1880699"/>
            <a:ext cx="3856999" cy="30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Process: Medical Research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28650" y="1369225"/>
            <a:ext cx="57078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Heat Stress -&gt; Body produces excess heat through muscle contractions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Clinical</a:t>
            </a:r>
            <a:r>
              <a:rPr lang="en" sz="2400"/>
              <a:t> Definition of Heat Stroke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Core temperature of 40°C+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Thermoregulation through cardiovascular system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p-determinants-cropped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775" y="1143962"/>
            <a:ext cx="2606373" cy="3713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.pn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425" y="4511850"/>
            <a:ext cx="840575" cy="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