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3B6F3F5-98A4-4173-BF48-EF91B5D93F27}">
  <a:tblStyle styleId="{13B6F3F5-98A4-4173-BF48-EF91B5D93F27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teamrankings.com/nba/stat/percent-of-points-from-free-throws" TargetMode="External"/><Relationship Id="rId4" Type="http://schemas.openxmlformats.org/officeDocument/2006/relationships/hyperlink" Target="http://www.noahbasketball.com/blog/basketball-shooting-percentages-and-statistic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png"/><Relationship Id="rId4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Free Throw Form Analytics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Edison Carrick, Adam Jackson, Kyle Kizirian, Patrick Miller, Mickeal Taylor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Approach - Hardware Integration 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311700" y="2975675"/>
            <a:ext cx="8520600" cy="1875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Develop software to interface and control the sensors, push buttons, and the RGB LED.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Local pushbutton for start/stop data collection and RGB LED for status (ready, recording, low battery)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Data </a:t>
            </a:r>
            <a:r>
              <a:rPr lang="en"/>
              <a:t>communication</a:t>
            </a:r>
            <a:r>
              <a:rPr lang="en"/>
              <a:t> method developed: starting wired, developing wireless.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hardware_integration.png" id="142" name="Shape 142"/>
          <p:cNvPicPr preferRelativeResize="0"/>
          <p:nvPr/>
        </p:nvPicPr>
        <p:blipFill rotWithShape="1">
          <a:blip r:embed="rId3">
            <a:alphaModFix/>
          </a:blip>
          <a:srcRect b="62057" l="65822" r="0" t="14669"/>
          <a:stretch/>
        </p:blipFill>
        <p:spPr>
          <a:xfrm>
            <a:off x="4101925" y="1147887"/>
            <a:ext cx="4039671" cy="16976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3" name="Shape 143"/>
          <p:cNvGraphicFramePr/>
          <p:nvPr/>
        </p:nvGraphicFramePr>
        <p:xfrm>
          <a:off x="473275" y="1353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{13B6F3F5-98A4-4173-BF48-EF91B5D93F27}</a:tableStyleId>
              </a:tblPr>
              <a:tblGrid>
                <a:gridCol w="1737850"/>
                <a:gridCol w="1974300"/>
              </a:tblGrid>
              <a:tr h="3397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Device Language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Lua</a:t>
                      </a:r>
                    </a:p>
                  </a:txBody>
                  <a:tcPr marT="91425" marB="91425" marR="91425" marL="91425"/>
                </a:tc>
              </a:tr>
              <a:tr h="4024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Comm Link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Wireless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(wired development possible)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Approach - Data Analysis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Primary focus is providing a platform for comparing multiple sets of “form data”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Provided arm dimensions and sensor locations create a framework for sensors in reference to each other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Analysis will calculate elbow position, joint velocities, release speed, time of shot, etc. for comparison parameters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Coaches/players can look at the shot as a whole or focus on specific shooting parameters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Long term goal of calculating positional data and developing model for visual representation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Approach - User Interface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Web app interface for managing previous data and viewing current feedback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Look and feel of UI will depend heavily on results of data analysis package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Comparison of parameters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Use of historical data for statistics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Visual display using parameters to estimate</a:t>
            </a:r>
          </a:p>
          <a:p>
            <a:pPr indent="-330200" lvl="1" marL="914400" rtl="0">
              <a:spcBef>
                <a:spcPts val="0"/>
              </a:spcBef>
              <a:buSzPct val="100000"/>
            </a:pPr>
            <a:r>
              <a:rPr lang="en" sz="1600"/>
              <a:t>Full model for visual playback of form</a:t>
            </a:r>
          </a:p>
          <a:p>
            <a:pPr indent="-330200" lvl="0" marL="457200" rtl="0">
              <a:spcBef>
                <a:spcPts val="0"/>
              </a:spcBef>
              <a:buSzPct val="100000"/>
            </a:pPr>
            <a:r>
              <a:rPr lang="en"/>
              <a:t>Incoming data will automatically be compared to a user-selected “ideal” data set for fastest availability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Schedule - Mickeal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Included in project folder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Status - Mickeal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Currently working on getting our proposal approved so we can be released to buy parts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The group has already identified the IMU’s and microcontrollers for </a:t>
            </a:r>
            <a:r>
              <a:rPr lang="en"/>
              <a:t>purchase and included them in the proposal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Researching data transmission and storage solutions for sensor data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Considering JSON, HTTP, and Firebase as a possible solution for data storage and transmission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Researching software solutions for data analytics and graphics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Considering Matlab for possible modeling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Discussing component placement options, taking into consideration sample rate and wearer comfort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Current Concerns - Mickeal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Concerns around component placement are currently being addressed. The group is worried that wire distance and wire capacitance may hinder collection of data in certain circumstances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Battery placement for non-invasive use is another concern. This also determines style of battery used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There are concerns that possible latency variations may hinder data collection speeds. Research into human movement modeling and sampling is currently being done.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References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https://www.teamrankings.com/nba/stat/percent-of-points-from-free-throws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http://www.noahbasketball.com/blog/basketball-shooting-percentages-and-statistics</a:t>
            </a:r>
            <a:r>
              <a:rPr lang="en"/>
              <a:t> </a:t>
            </a:r>
          </a:p>
          <a:p>
            <a:pPr indent="-228600" lvl="0" marL="457200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 - Adam/Edison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~15% of points scored in NBA Games are Free Throws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Average Free Throw Percentages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NBA - 75%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NCAA - 69%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Highschool - 55%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Studies show that the best free throw shooters, are those with the most consistent form.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</a:t>
            </a:r>
            <a:r>
              <a:rPr lang="en"/>
              <a:t>ithout a coach present, there is no way for these players to practice their </a:t>
            </a:r>
            <a:r>
              <a:rPr lang="en"/>
              <a:t>free throws</a:t>
            </a:r>
            <a:r>
              <a:rPr lang="en"/>
              <a:t> with </a:t>
            </a:r>
            <a:r>
              <a:rPr lang="en"/>
              <a:t>consistent</a:t>
            </a:r>
            <a:r>
              <a:rPr lang="en"/>
              <a:t>, good form.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Amateuer basketball players are in need of a product which they can use to train their </a:t>
            </a:r>
            <a:r>
              <a:rPr lang="en"/>
              <a:t>free throw</a:t>
            </a:r>
            <a:r>
              <a:rPr lang="en"/>
              <a:t> shooting to improve their form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How can we give feedback to users in order to train more intelligently?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The system must be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Portable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Easy to use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Low-cost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Non-intrusive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One solution is cameras but...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64590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Cameras are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Expensive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Not easily portable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Noah Select is a basketball system that utilizes cameras to measure shot angle and shot depth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Costs several thousand dollars with a $100 monthly fee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Only measures ball movement, not shooting form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We want a product that is affordable to players and easy to use anywhere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0700" y="1157275"/>
            <a:ext cx="2133600" cy="282892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/>
          <p:nvPr/>
        </p:nvSpPr>
        <p:spPr>
          <a:xfrm>
            <a:off x="6770700" y="4055250"/>
            <a:ext cx="20616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Noah Select from Noah Basketball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Proposed Solution -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Create a wearable device that will track the motion of a shooter’s free throw shots and provide feedback on their form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This will allow the players to receive feedback on their form without the need for a coach to be there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Target Audience - High school Basketball Players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Cost - affordable for the serious high school basketball player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Considerations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Technology needs to monitor free throw form during individual practice for reinforcement of positive motions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Current technologies for motion tracking commonly use external systems such as cameras and ultrasonic sensors to track motion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Applications of these technologies in sports are limited to professionals and organizations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Need a low-cost, mobile solution for individualized form analysis: Inertial Measurement Unit sensors on a wireless wearable sleeve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Qualitative</a:t>
            </a:r>
            <a:r>
              <a:rPr lang="en"/>
              <a:t> Goals - Edison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The system shall: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be wearable and wireless,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not restrict arm movement,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fit a young adult male,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be controlled by a button,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display an RGB LED for status,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be powered by a rechargeable  battery,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maintain and save data.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  <p:sp>
        <p:nvSpPr>
          <p:cNvPr id="94" name="Shape 9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The system will: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allow visual comparison of data,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operate in real time,</a:t>
            </a:r>
          </a:p>
          <a:p>
            <a:pPr indent="-342900" lvl="0" marL="457200" rtl="0">
              <a:spcBef>
                <a:spcPts val="0"/>
              </a:spcBef>
              <a:buSzPct val="100000"/>
            </a:pPr>
            <a:r>
              <a:rPr lang="en" sz="1800"/>
              <a:t>be accessible from any browser.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Approach - Overview</a:t>
            </a:r>
          </a:p>
        </p:txBody>
      </p:sp>
      <p:sp>
        <p:nvSpPr>
          <p:cNvPr id="100" name="Shape 100"/>
          <p:cNvSpPr/>
          <p:nvPr/>
        </p:nvSpPr>
        <p:spPr>
          <a:xfrm>
            <a:off x="638650" y="1627500"/>
            <a:ext cx="549300" cy="37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IMU</a:t>
            </a:r>
          </a:p>
        </p:txBody>
      </p:sp>
      <p:sp>
        <p:nvSpPr>
          <p:cNvPr id="101" name="Shape 101"/>
          <p:cNvSpPr/>
          <p:nvPr/>
        </p:nvSpPr>
        <p:spPr>
          <a:xfrm>
            <a:off x="638650" y="2175162"/>
            <a:ext cx="549300" cy="37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IMU</a:t>
            </a:r>
          </a:p>
        </p:txBody>
      </p:sp>
      <p:sp>
        <p:nvSpPr>
          <p:cNvPr id="102" name="Shape 102"/>
          <p:cNvSpPr/>
          <p:nvPr/>
        </p:nvSpPr>
        <p:spPr>
          <a:xfrm>
            <a:off x="638650" y="2722825"/>
            <a:ext cx="549300" cy="37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IMU</a:t>
            </a:r>
          </a:p>
        </p:txBody>
      </p:sp>
      <p:sp>
        <p:nvSpPr>
          <p:cNvPr id="103" name="Shape 103"/>
          <p:cNvSpPr/>
          <p:nvPr/>
        </p:nvSpPr>
        <p:spPr>
          <a:xfrm>
            <a:off x="638650" y="3270475"/>
            <a:ext cx="549300" cy="37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IMU</a:t>
            </a:r>
          </a:p>
        </p:txBody>
      </p:sp>
      <p:sp>
        <p:nvSpPr>
          <p:cNvPr id="104" name="Shape 104"/>
          <p:cNvSpPr/>
          <p:nvPr/>
        </p:nvSpPr>
        <p:spPr>
          <a:xfrm>
            <a:off x="1507500" y="2262625"/>
            <a:ext cx="1421400" cy="6456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Microcontroller</a:t>
            </a:r>
          </a:p>
        </p:txBody>
      </p:sp>
      <p:cxnSp>
        <p:nvCxnSpPr>
          <p:cNvPr id="105" name="Shape 105"/>
          <p:cNvCxnSpPr>
            <a:stCxn id="100" idx="3"/>
            <a:endCxn id="104" idx="1"/>
          </p:cNvCxnSpPr>
          <p:nvPr/>
        </p:nvCxnSpPr>
        <p:spPr>
          <a:xfrm>
            <a:off x="1187950" y="1812900"/>
            <a:ext cx="319500" cy="77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6" name="Shape 106"/>
          <p:cNvCxnSpPr>
            <a:stCxn id="101" idx="3"/>
            <a:endCxn id="104" idx="1"/>
          </p:cNvCxnSpPr>
          <p:nvPr/>
        </p:nvCxnSpPr>
        <p:spPr>
          <a:xfrm>
            <a:off x="1187950" y="2360562"/>
            <a:ext cx="319500" cy="225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7" name="Shape 107"/>
          <p:cNvCxnSpPr>
            <a:stCxn id="102" idx="3"/>
            <a:endCxn id="104" idx="1"/>
          </p:cNvCxnSpPr>
          <p:nvPr/>
        </p:nvCxnSpPr>
        <p:spPr>
          <a:xfrm flipH="1" rot="10800000">
            <a:off x="1187950" y="2585425"/>
            <a:ext cx="319500" cy="32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8" name="Shape 108"/>
          <p:cNvCxnSpPr>
            <a:stCxn id="103" idx="3"/>
            <a:endCxn id="104" idx="1"/>
          </p:cNvCxnSpPr>
          <p:nvPr/>
        </p:nvCxnSpPr>
        <p:spPr>
          <a:xfrm flipH="1" rot="10800000">
            <a:off x="1187950" y="2585575"/>
            <a:ext cx="319500" cy="870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9" name="Shape 109"/>
          <p:cNvSpPr/>
          <p:nvPr/>
        </p:nvSpPr>
        <p:spPr>
          <a:xfrm>
            <a:off x="1813050" y="3342625"/>
            <a:ext cx="810300" cy="226500"/>
          </a:xfrm>
          <a:prstGeom prst="roundRect">
            <a:avLst>
              <a:gd fmla="val 16667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Battery</a:t>
            </a:r>
          </a:p>
        </p:txBody>
      </p:sp>
      <p:cxnSp>
        <p:nvCxnSpPr>
          <p:cNvPr id="110" name="Shape 110"/>
          <p:cNvCxnSpPr>
            <a:stCxn id="109" idx="0"/>
            <a:endCxn id="104" idx="2"/>
          </p:cNvCxnSpPr>
          <p:nvPr/>
        </p:nvCxnSpPr>
        <p:spPr>
          <a:xfrm rot="10800000">
            <a:off x="2218200" y="2908225"/>
            <a:ext cx="0" cy="434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11" name="Shape 111"/>
          <p:cNvSpPr/>
          <p:nvPr/>
        </p:nvSpPr>
        <p:spPr>
          <a:xfrm>
            <a:off x="460100" y="1469550"/>
            <a:ext cx="2664300" cy="2430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 txBox="1"/>
          <p:nvPr/>
        </p:nvSpPr>
        <p:spPr>
          <a:xfrm>
            <a:off x="981950" y="3928425"/>
            <a:ext cx="1620600" cy="3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Local Hardware</a:t>
            </a:r>
          </a:p>
        </p:txBody>
      </p:sp>
      <p:sp>
        <p:nvSpPr>
          <p:cNvPr id="113" name="Shape 113"/>
          <p:cNvSpPr/>
          <p:nvPr/>
        </p:nvSpPr>
        <p:spPr>
          <a:xfrm>
            <a:off x="3287250" y="1469550"/>
            <a:ext cx="2664300" cy="2430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6114400" y="1469550"/>
            <a:ext cx="2664300" cy="2430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Wifi, Wifi Signal, Internet, ..."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8591" y="1531374"/>
            <a:ext cx="894333" cy="645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fi, Wifi Signal, Internet, ..."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9341" y="1531374"/>
            <a:ext cx="894333" cy="6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/>
          <p:nvPr/>
        </p:nvSpPr>
        <p:spPr>
          <a:xfrm>
            <a:off x="4182100" y="1909075"/>
            <a:ext cx="1064400" cy="370800"/>
          </a:xfrm>
          <a:prstGeom prst="roundRect">
            <a:avLst>
              <a:gd fmla="val 16667" name="adj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Raw Data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4058425" y="3928425"/>
            <a:ext cx="1194900" cy="3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Processing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6615550" y="3928425"/>
            <a:ext cx="1662000" cy="2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Display/Interface</a:t>
            </a:r>
          </a:p>
        </p:txBody>
      </p:sp>
      <p:sp>
        <p:nvSpPr>
          <p:cNvPr id="120" name="Shape 120"/>
          <p:cNvSpPr/>
          <p:nvPr/>
        </p:nvSpPr>
        <p:spPr>
          <a:xfrm>
            <a:off x="3629350" y="2482450"/>
            <a:ext cx="2169900" cy="5082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Data Analysis</a:t>
            </a:r>
          </a:p>
        </p:txBody>
      </p:sp>
      <p:sp>
        <p:nvSpPr>
          <p:cNvPr id="121" name="Shape 121"/>
          <p:cNvSpPr/>
          <p:nvPr/>
        </p:nvSpPr>
        <p:spPr>
          <a:xfrm>
            <a:off x="4168300" y="3193225"/>
            <a:ext cx="1092000" cy="370800"/>
          </a:xfrm>
          <a:prstGeom prst="roundRect">
            <a:avLst>
              <a:gd fmla="val 16667" name="adj"/>
            </a:avLst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Feedback</a:t>
            </a:r>
          </a:p>
        </p:txBody>
      </p:sp>
      <p:cxnSp>
        <p:nvCxnSpPr>
          <p:cNvPr id="122" name="Shape 122"/>
          <p:cNvCxnSpPr>
            <a:stCxn id="117" idx="2"/>
            <a:endCxn id="120" idx="0"/>
          </p:cNvCxnSpPr>
          <p:nvPr/>
        </p:nvCxnSpPr>
        <p:spPr>
          <a:xfrm>
            <a:off x="4714300" y="2279875"/>
            <a:ext cx="0" cy="20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23" name="Shape 123"/>
          <p:cNvCxnSpPr>
            <a:stCxn id="120" idx="2"/>
            <a:endCxn id="121" idx="0"/>
          </p:cNvCxnSpPr>
          <p:nvPr/>
        </p:nvCxnSpPr>
        <p:spPr>
          <a:xfrm>
            <a:off x="4714300" y="2990650"/>
            <a:ext cx="0" cy="20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4" name="Shape 124"/>
          <p:cNvSpPr/>
          <p:nvPr/>
        </p:nvSpPr>
        <p:spPr>
          <a:xfrm>
            <a:off x="6764150" y="3055825"/>
            <a:ext cx="1421400" cy="6456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cxnSp>
        <p:nvCxnSpPr>
          <p:cNvPr id="125" name="Shape 125"/>
          <p:cNvCxnSpPr>
            <a:stCxn id="121" idx="3"/>
            <a:endCxn id="124" idx="1"/>
          </p:cNvCxnSpPr>
          <p:nvPr/>
        </p:nvCxnSpPr>
        <p:spPr>
          <a:xfrm>
            <a:off x="5260300" y="3378625"/>
            <a:ext cx="1503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6" name="Shape 126"/>
          <p:cNvSpPr/>
          <p:nvPr/>
        </p:nvSpPr>
        <p:spPr>
          <a:xfrm>
            <a:off x="6345250" y="1682450"/>
            <a:ext cx="1503900" cy="434400"/>
          </a:xfrm>
          <a:prstGeom prst="roundRect">
            <a:avLst>
              <a:gd fmla="val 16667" name="adj"/>
            </a:avLst>
          </a:prstGeom>
          <a:solidFill>
            <a:srgbClr val="D9D9D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Data Management</a:t>
            </a:r>
          </a:p>
        </p:txBody>
      </p:sp>
      <p:sp>
        <p:nvSpPr>
          <p:cNvPr id="127" name="Shape 127"/>
          <p:cNvSpPr/>
          <p:nvPr/>
        </p:nvSpPr>
        <p:spPr>
          <a:xfrm>
            <a:off x="7073175" y="2400937"/>
            <a:ext cx="1503900" cy="370800"/>
          </a:xfrm>
          <a:prstGeom prst="roundRect">
            <a:avLst>
              <a:gd fmla="val 16667" name="adj"/>
            </a:avLst>
          </a:prstGeom>
          <a:solidFill>
            <a:srgbClr val="D9D9D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Form Selection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Design Approach - Hardware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3855250"/>
            <a:ext cx="8520600" cy="899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Lightweight battery and microcontroller - wireless enabled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IMUs spaced to focus on joints/arm segmentation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Will develop a testing rig for calibration of hardware using predictable data</a:t>
            </a:r>
          </a:p>
        </p:txBody>
      </p:sp>
      <p:pic>
        <p:nvPicPr>
          <p:cNvPr descr="ArmPlacement.png"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00550" y="1521075"/>
            <a:ext cx="3752850" cy="2114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packDiagram.png" id="135" name="Shape 1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90575" y="1044825"/>
            <a:ext cx="3609975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