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2DDDE53-4D22-4120-BFE6-B9693A4E6DF6}">
  <a:tblStyle styleId="{92DDDE53-4D22-4120-BFE6-B9693A4E6DF6}" styleName="Table_0">
    <a:wholeTbl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24" Type="http://schemas.openxmlformats.org/officeDocument/2006/relationships/slide" Target="slides/slide19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8" name="Shape 158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4" name="Shape 164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https://hangouts.google.com/call/ujf6w4qb45brtoua2glzeyenjiu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1" name="Shape 1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9" name="Shape 189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" name="Shape 100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" name="Shape 112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0" name="Shape 120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6" name="Shape 12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2pPr>
            <a:lvl3pPr indent="0" lvl="2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3pPr>
            <a:lvl4pPr indent="0" lvl="3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4pPr>
            <a:lvl5pPr indent="0" lvl="4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5pPr>
            <a:lvl6pPr indent="0" lvl="5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6pPr>
            <a:lvl7pPr indent="0" lvl="6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7pPr>
            <a:lvl8pPr indent="0" lvl="7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8pPr>
            <a:lvl9pPr indent="0" lvl="8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2pPr>
            <a:lvl3pPr indent="0" lvl="2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3pPr>
            <a:lvl4pPr indent="0" lvl="3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4pPr>
            <a:lvl5pPr indent="0" lvl="4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5pPr>
            <a:lvl6pPr indent="0" lvl="5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6pPr>
            <a:lvl7pPr indent="0" lvl="6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7pPr>
            <a:lvl8pPr indent="0" lvl="7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8pPr>
            <a:lvl9pPr indent="0" lvl="8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Shape 32"/>
          <p:cNvSpPr txBox="1"/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2pPr>
            <a:lvl3pPr indent="0" lvl="2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3pPr>
            <a:lvl4pPr indent="0" lvl="3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4pPr>
            <a:lvl5pPr indent="0" lvl="4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5pPr>
            <a:lvl6pPr indent="0" lvl="5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6pPr>
            <a:lvl7pPr indent="0" lvl="6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7pPr>
            <a:lvl8pPr indent="0" lvl="7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8pPr>
            <a:lvl9pPr indent="0" lvl="8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" type="subTitle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2" type="body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2pPr>
            <a:lvl3pPr indent="0" lvl="2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3pPr>
            <a:lvl4pPr indent="0" lvl="3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4pPr>
            <a:lvl5pPr indent="0" lvl="4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5pPr>
            <a:lvl6pPr indent="0" lvl="5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6pPr>
            <a:lvl7pPr indent="0" lvl="6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7pPr>
            <a:lvl8pPr indent="0" lvl="7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8pPr>
            <a:lvl9pPr indent="0" lvl="8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4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Free Throw Form Analytics</a:t>
            </a:r>
          </a:p>
        </p:txBody>
      </p:sp>
      <p:sp>
        <p:nvSpPr>
          <p:cNvPr id="50" name="Shape 50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Edison Carrick, Adam Jackson, Kyle Kizirian, Patrick Miller, Mickeal Taylor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Meeting Specifications</a:t>
            </a:r>
          </a:p>
        </p:txBody>
      </p:sp>
      <p:graphicFrame>
        <p:nvGraphicFramePr>
          <p:cNvPr id="136" name="Shape 136"/>
          <p:cNvGraphicFramePr/>
          <p:nvPr/>
        </p:nvGraphicFramePr>
        <p:xfrm>
          <a:off x="1765125" y="1017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{92DDDE53-4D22-4120-BFE6-B9693A4E6DF6}</a:tableStyleId>
              </a:tblPr>
              <a:tblGrid>
                <a:gridCol w="1871250"/>
                <a:gridCol w="1871250"/>
                <a:gridCol w="1871250"/>
              </a:tblGrid>
              <a:tr h="3684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Attribute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Proposed Specification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Prototype Specification</a:t>
                      </a:r>
                    </a:p>
                  </a:txBody>
                  <a:tcPr marT="91425" marB="91425" marR="91425" marL="91425"/>
                </a:tc>
              </a:tr>
              <a:tr h="3684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Battery Life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&gt;2 hrs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&gt;3.5</a:t>
                      </a:r>
                    </a:p>
                  </a:txBody>
                  <a:tcPr marT="91425" marB="91425" marR="91425" marL="91425"/>
                </a:tc>
              </a:tr>
              <a:tr h="3684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Sampling Rate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30-60 Hz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33 Hz</a:t>
                      </a:r>
                    </a:p>
                  </a:txBody>
                  <a:tcPr marT="91425" marB="91425" marR="91425" marL="91425"/>
                </a:tc>
              </a:tr>
              <a:tr h="3684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Linear Acceleration Range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±15 </a:t>
                      </a:r>
                      <a:r>
                        <a:rPr i="1" lang="en" sz="1000"/>
                        <a:t>g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100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Up to ±15 </a:t>
                      </a:r>
                      <a:r>
                        <a:rPr i="1" lang="en" sz="1000">
                          <a:solidFill>
                            <a:schemeClr val="dk1"/>
                          </a:solidFill>
                        </a:rPr>
                        <a:t>g</a:t>
                      </a:r>
                    </a:p>
                  </a:txBody>
                  <a:tcPr marT="91425" marB="91425" marR="91425" marL="91425"/>
                </a:tc>
              </a:tr>
              <a:tr h="3684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Linear Acceleration Accuracy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100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± 1 m</a:t>
                      </a:r>
                      <a:r>
                        <a:rPr i="1" lang="en" sz="1000">
                          <a:solidFill>
                            <a:schemeClr val="dk1"/>
                          </a:solidFill>
                        </a:rPr>
                        <a:t>g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100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± 1 m</a:t>
                      </a:r>
                      <a:r>
                        <a:rPr i="1" lang="en" sz="1000">
                          <a:solidFill>
                            <a:schemeClr val="dk1"/>
                          </a:solidFill>
                        </a:rPr>
                        <a:t>g</a:t>
                      </a:r>
                    </a:p>
                  </a:txBody>
                  <a:tcPr marT="91425" marB="91425" marR="91425" marL="91425"/>
                </a:tc>
              </a:tr>
              <a:tr h="3684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Rotational Velocity Range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100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± 1500 dps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100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Up to ±2000 dps</a:t>
                      </a:r>
                    </a:p>
                  </a:txBody>
                  <a:tcPr marT="91425" marB="91425" marR="91425" marL="91425"/>
                </a:tc>
              </a:tr>
              <a:tr h="3684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Rotational Velocity Accuracy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100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± 100 mdps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100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± 100 mdps</a:t>
                      </a:r>
                    </a:p>
                  </a:txBody>
                  <a:tcPr marT="91425" marB="91425" marR="91425" marL="91425"/>
                </a:tc>
              </a:tr>
              <a:tr h="3684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Spatial Data Points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 IMUs</a:t>
                      </a:r>
                    </a:p>
                  </a:txBody>
                  <a:tcPr marT="91425" marB="91425" marR="91425" marL="91425"/>
                </a:tc>
              </a:tr>
              <a:tr h="3684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Sensor Communication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I2C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I2C</a:t>
                      </a:r>
                    </a:p>
                  </a:txBody>
                  <a:tcPr marT="91425" marB="91425" marR="91425" marL="91425"/>
                </a:tc>
              </a:tr>
              <a:tr h="3684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Interface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Web Application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Python Software Application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Meeting Specifications</a:t>
            </a:r>
          </a:p>
        </p:txBody>
      </p:sp>
      <p:graphicFrame>
        <p:nvGraphicFramePr>
          <p:cNvPr id="142" name="Shape 142"/>
          <p:cNvGraphicFramePr/>
          <p:nvPr/>
        </p:nvGraphicFramePr>
        <p:xfrm>
          <a:off x="635700" y="11031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{92DDDE53-4D22-4120-BFE6-B9693A4E6DF6}</a:tableStyleId>
              </a:tblPr>
              <a:tblGrid>
                <a:gridCol w="3936300"/>
                <a:gridCol w="3936300"/>
              </a:tblGrid>
              <a:tr h="2748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Proposal Shall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Result</a:t>
                      </a:r>
                    </a:p>
                  </a:txBody>
                  <a:tcPr marT="91425" marB="91425" marR="91425" marL="91425"/>
                </a:tc>
              </a:tr>
              <a:tr h="2748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be a wearable sleeve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Sleeve is fully functional and wireless.</a:t>
                      </a:r>
                    </a:p>
                  </a:txBody>
                  <a:tcPr marT="91425" marB="91425" marR="91425" marL="91425"/>
                </a:tc>
              </a:tr>
              <a:tr h="2748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fit average young adult males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13 inches (flexed) [1], sleeve expands to 25 inches</a:t>
                      </a:r>
                    </a:p>
                  </a:txBody>
                  <a:tcPr marT="91425" marB="91425" marR="91425" marL="91425"/>
                </a:tc>
              </a:tr>
              <a:tr h="2748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transmit data from the sleeve wirelessly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-6985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91666"/>
                        <a:buFont typeface="Arial"/>
                        <a:buNone/>
                      </a:pPr>
                      <a:r>
                        <a:rPr lang="en" sz="1200"/>
                        <a:t>Sleeve Transmits Via Wi-Fi (802.11 b/g/n)</a:t>
                      </a:r>
                    </a:p>
                  </a:txBody>
                  <a:tcPr marT="91425" marB="91425" marR="91425" marL="91425"/>
                </a:tc>
              </a:tr>
              <a:tr h="2748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not restrict normal arm movement in any considerable way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-6985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91666"/>
                        <a:buFont typeface="Arial"/>
                        <a:buNone/>
                      </a:pPr>
                      <a:r>
                        <a:rPr lang="en" sz="1200"/>
                        <a:t>Range of motion tests passed from physical therapy checklist [2]</a:t>
                      </a:r>
                    </a:p>
                  </a:txBody>
                  <a:tcPr marT="91425" marB="91425" marR="91425" marL="91425"/>
                </a:tc>
              </a:tr>
              <a:tr h="2748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start and stop shot recording with the press of a button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-6985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91666"/>
                        <a:buFont typeface="Arial"/>
                        <a:buNone/>
                      </a:pPr>
                      <a:r>
                        <a:rPr lang="en" sz="1200"/>
                        <a:t>Prototype has button for control</a:t>
                      </a:r>
                    </a:p>
                  </a:txBody>
                  <a:tcPr marT="91425" marB="91425" marR="91425" marL="91425"/>
                </a:tc>
              </a:tr>
              <a:tr h="2748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be built with a wireless enabled microcontroller package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-6985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91666"/>
                        <a:buFont typeface="Arial"/>
                        <a:buNone/>
                      </a:pPr>
                      <a:r>
                        <a:rPr lang="en" sz="1200"/>
                        <a:t>Microcontroller has built-in Wi-Fi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43" name="Shape 143"/>
          <p:cNvSpPr txBox="1"/>
          <p:nvPr/>
        </p:nvSpPr>
        <p:spPr>
          <a:xfrm>
            <a:off x="419100" y="4671050"/>
            <a:ext cx="8413200" cy="20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[1]"Are You an Average Man?", Elitefeet.com, 2017. [Online]. Available: http://www.elitefeet.com/are-you-an-average-man.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[2]Washington State DSHS, "Range of Joint Motion Evaluation Chart", 2014.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Meeting Specifications</a:t>
            </a:r>
          </a:p>
        </p:txBody>
      </p:sp>
      <p:graphicFrame>
        <p:nvGraphicFramePr>
          <p:cNvPr id="149" name="Shape 149"/>
          <p:cNvGraphicFramePr/>
          <p:nvPr/>
        </p:nvGraphicFramePr>
        <p:xfrm>
          <a:off x="635700" y="1101195"/>
          <a:ext cx="3000000" cy="2999999"/>
        </p:xfrm>
        <a:graphic>
          <a:graphicData uri="http://schemas.openxmlformats.org/drawingml/2006/table">
            <a:tbl>
              <a:tblPr>
                <a:noFill/>
                <a:tableStyleId>{92DDDE53-4D22-4120-BFE6-B9693A4E6DF6}</a:tableStyleId>
              </a:tblPr>
              <a:tblGrid>
                <a:gridCol w="3936300"/>
                <a:gridCol w="3936300"/>
              </a:tblGrid>
              <a:tr h="2748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Proposal Shall</a:t>
                      </a: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Result</a:t>
                      </a: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748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200"/>
                        <a:t>display an RGB LED that provides device status indication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200"/>
                        <a:t>RGB found to be unnecessary, on-board LED used instead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748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200"/>
                        <a:t>be powered using a rechargeable lithium ion battery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200"/>
                        <a:t>Prototype uses 800 mAh lithium ion battery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748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200"/>
                        <a:t>operate for a minimum of 2 hours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200"/>
                        <a:t>Tested to operate at least 3.5 hours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748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200"/>
                        <a:t>operate from -20°C to 60°C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200"/>
                        <a:t>All components rated 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-20°C to 60°C minimum operating rage.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(Battery charging minimum 0°C)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748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200"/>
                        <a:t>save form data locally for future comparison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200"/>
                        <a:t>Software application saves shots into cloud database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748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200"/>
                        <a:t>allow users to select a primary comparison form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200"/>
                        <a:t>Software application allows users to compare any two shots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Wills</a:t>
            </a:r>
          </a:p>
        </p:txBody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n">
                <a:solidFill>
                  <a:schemeClr val="dk1"/>
                </a:solidFill>
              </a:rPr>
              <a:t>allow the user to visually compare free throw forms</a:t>
            </a:r>
            <a:br>
              <a:rPr lang="en">
                <a:solidFill>
                  <a:schemeClr val="dk1"/>
                </a:solidFill>
              </a:rPr>
            </a:br>
            <a:r>
              <a:rPr lang="en">
                <a:solidFill>
                  <a:schemeClr val="dk1"/>
                </a:solidFill>
              </a:rPr>
              <a:t>Partially met.</a:t>
            </a:r>
          </a:p>
          <a:p>
            <a:pPr indent="-342900" lvl="0" marL="457200"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n">
                <a:solidFill>
                  <a:schemeClr val="dk1"/>
                </a:solidFill>
              </a:rPr>
              <a:t>operate in real time</a:t>
            </a:r>
            <a:br>
              <a:rPr lang="en">
                <a:solidFill>
                  <a:schemeClr val="dk1"/>
                </a:solidFill>
              </a:rPr>
            </a:br>
            <a:r>
              <a:rPr lang="en">
                <a:solidFill>
                  <a:schemeClr val="dk1"/>
                </a:solidFill>
              </a:rPr>
              <a:t>Not met.</a:t>
            </a:r>
          </a:p>
          <a:p>
            <a:pPr indent="-342900" lvl="0" marL="457200"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n">
                <a:solidFill>
                  <a:schemeClr val="dk1"/>
                </a:solidFill>
              </a:rPr>
              <a:t>save data to the cloud for the user to access from any device</a:t>
            </a:r>
            <a:br>
              <a:rPr lang="en">
                <a:solidFill>
                  <a:schemeClr val="dk1"/>
                </a:solidFill>
              </a:rPr>
            </a:br>
            <a:r>
              <a:rPr lang="en">
                <a:solidFill>
                  <a:schemeClr val="dk1"/>
                </a:solidFill>
              </a:rPr>
              <a:t>Met.</a:t>
            </a:r>
          </a:p>
          <a:p>
            <a:pPr indent="-342900" lvl="0" marL="457200"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n">
                <a:solidFill>
                  <a:schemeClr val="dk1"/>
                </a:solidFill>
              </a:rPr>
              <a:t>provide feedback accessible on any browser</a:t>
            </a:r>
            <a:br>
              <a:rPr lang="en">
                <a:solidFill>
                  <a:schemeClr val="dk1"/>
                </a:solidFill>
              </a:rPr>
            </a:br>
            <a:r>
              <a:rPr lang="en">
                <a:solidFill>
                  <a:schemeClr val="dk1"/>
                </a:solidFill>
              </a:rPr>
              <a:t>Not met.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Challenges</a:t>
            </a:r>
          </a:p>
        </p:txBody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har char="●"/>
            </a:pPr>
            <a:r>
              <a:rPr lang="en"/>
              <a:t>Had to write library to communicate with sensors from datasheet directly	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har char="●"/>
            </a:pPr>
            <a:r>
              <a:rPr lang="en"/>
              <a:t>Original data reading was very slow, had to optimize code for reading sensors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har char="●"/>
            </a:pPr>
            <a:r>
              <a:rPr lang="en"/>
              <a:t>Microcontroller only supports slower I2C speeds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har char="●"/>
            </a:pPr>
            <a:r>
              <a:rPr lang="en"/>
              <a:t>Microcontroller only has 44 kb of RAM, had to optimize for storage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Challenges</a:t>
            </a:r>
          </a:p>
        </p:txBody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●"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Not able to collect data quickly enough to use acceleration to recreate position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●"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Ideal would be better sampling rate or IMUs without gravity</a:t>
            </a:r>
          </a:p>
          <a:p>
            <a:pPr indent="-228600" lvl="0" marL="45720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har char="●"/>
            </a:pPr>
            <a:r>
              <a:rPr lang="en"/>
              <a:t>Special Euclidean groups combine position and orientation to estimate each sensor’s configuration, and then gravity is removed from acceleration measurements based on sensor orientation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har char="●"/>
            </a:pPr>
            <a:r>
              <a:rPr lang="en"/>
              <a:t>Inherent error and low sampling rate cause error to build in orientation estimate; position calculations suffer from gravity itself as well as the attempt to correct for it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Scheduling</a:t>
            </a:r>
          </a:p>
        </p:txBody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>
              <a:spcBef>
                <a:spcPts val="0"/>
              </a:spcBef>
              <a:buChar char="●"/>
            </a:pPr>
            <a:r>
              <a:rPr lang="en"/>
              <a:t>Hardware to Hardware integration took much longer than anticipated</a:t>
            </a:r>
          </a:p>
          <a:p>
            <a:pPr indent="-228600" lvl="0" marL="457200">
              <a:spcBef>
                <a:spcPts val="0"/>
              </a:spcBef>
              <a:buChar char="●"/>
            </a:pPr>
            <a:r>
              <a:rPr lang="en"/>
              <a:t>Hardware issues caused increased shipping time and multiple parts orders</a:t>
            </a:r>
          </a:p>
          <a:p>
            <a:pPr indent="-228600" lvl="0" marL="457200">
              <a:spcBef>
                <a:spcPts val="0"/>
              </a:spcBef>
              <a:buChar char="●"/>
            </a:pPr>
            <a:r>
              <a:rPr lang="en"/>
              <a:t>This slowdown in production made it difficult to correct late stage issues</a:t>
            </a:r>
          </a:p>
          <a:p>
            <a:pPr indent="-228600" lvl="0" marL="457200">
              <a:spcBef>
                <a:spcPts val="0"/>
              </a:spcBef>
              <a:buChar char="●"/>
            </a:pPr>
            <a:r>
              <a:rPr lang="en"/>
              <a:t>Tried to create software and hardware in parallel but software production reached a bottleneck when actual shot data was necessary</a:t>
            </a:r>
          </a:p>
          <a:p>
            <a:pPr indent="-228600" lvl="0" marL="457200">
              <a:spcBef>
                <a:spcPts val="0"/>
              </a:spcBef>
              <a:buChar char="●"/>
            </a:pPr>
            <a:r>
              <a:rPr lang="en"/>
              <a:t>Creation of useful metrics became a challenge with time constraints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	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Shape 17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66800" y="0"/>
            <a:ext cx="6926189" cy="499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Future Work</a:t>
            </a:r>
          </a:p>
        </p:txBody>
      </p:sp>
      <p:sp>
        <p:nvSpPr>
          <p:cNvPr id="184" name="Shape 184"/>
          <p:cNvSpPr txBox="1"/>
          <p:nvPr>
            <p:ph idx="1" type="body"/>
          </p:nvPr>
        </p:nvSpPr>
        <p:spPr>
          <a:xfrm>
            <a:off x="120775" y="1190725"/>
            <a:ext cx="6303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●"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We believe challenges that we faced in recreating position can be solved with better hardware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har char="●"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Recommend future teams looking into IMUs that report linear acceleration and </a:t>
            </a:r>
            <a:r>
              <a:rPr lang="en"/>
              <a:t>remove gravity bias in hardware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●"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Recommend a microcontroller that supports faster I2C speeds for better sampling rate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●"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Recommend having feedback supported via web or mobile app so users can obtain instant feedback</a:t>
            </a:r>
          </a:p>
        </p:txBody>
      </p:sp>
      <p:pic>
        <p:nvPicPr>
          <p:cNvPr descr="sensors_2472_top_ORIG.jpg" id="185" name="Shape 185"/>
          <p:cNvPicPr preferRelativeResize="0"/>
          <p:nvPr/>
        </p:nvPicPr>
        <p:blipFill rotWithShape="1">
          <a:blip r:embed="rId3">
            <a:alphaModFix/>
          </a:blip>
          <a:srcRect b="4986" l="23519" r="24410" t="5647"/>
          <a:stretch/>
        </p:blipFill>
        <p:spPr>
          <a:xfrm>
            <a:off x="7000187" y="1686462"/>
            <a:ext cx="1376675" cy="1816474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Shape 186"/>
          <p:cNvSpPr txBox="1"/>
          <p:nvPr/>
        </p:nvSpPr>
        <p:spPr>
          <a:xfrm>
            <a:off x="6233375" y="3502925"/>
            <a:ext cx="2910300" cy="2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Adafruit IMU with Linear Acceleration Capability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Future Work</a:t>
            </a:r>
          </a:p>
        </p:txBody>
      </p:sp>
      <p:sp>
        <p:nvSpPr>
          <p:cNvPr id="192" name="Shape 19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●"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Many additional possibilities exist for motion tracking using IMUs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●"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Once some of these challenges are overcome, can easily be expanded to additional sports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●"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Great possibilities in medical, veterinarian, and physical rehabilitation applications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Introduction/Motivation</a:t>
            </a:r>
          </a:p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●"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How can we give feedback to users in order to train more intelligently?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●"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The system must be</a:t>
            </a:r>
          </a:p>
          <a:p>
            <a: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○"/>
            </a:pPr>
            <a:r>
              <a:rPr b="0" i="0" lang="en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Portable</a:t>
            </a:r>
          </a:p>
          <a:p>
            <a: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○"/>
            </a:pPr>
            <a:r>
              <a:rPr b="0" i="0" lang="en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Easy to use</a:t>
            </a:r>
          </a:p>
          <a:p>
            <a: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○"/>
            </a:pPr>
            <a:r>
              <a:rPr b="0" i="0" lang="en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Low-cost</a:t>
            </a:r>
          </a:p>
          <a:p>
            <a: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○"/>
            </a:pPr>
            <a:r>
              <a:rPr b="0" i="0" lang="en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Non-intrusive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</a:p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"/>
              <a:t>Objective was to create</a:t>
            </a: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a wearable device that will track the motion of a shooter’s free throw shots and provide feedback on their form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●"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This will allow the players to receive feedback on their form without the need for a coach to be there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rmPlacement.png" id="63" name="Shape 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94350" y="2614750"/>
            <a:ext cx="3752850" cy="211455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Shape 64"/>
          <p:cNvSpPr txBox="1"/>
          <p:nvPr/>
        </p:nvSpPr>
        <p:spPr>
          <a:xfrm>
            <a:off x="311700" y="2614750"/>
            <a:ext cx="4908300" cy="17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115000"/>
              </a:lnSpc>
              <a:spcBef>
                <a:spcPts val="1600"/>
              </a:spcBef>
              <a:buClr>
                <a:schemeClr val="dk2"/>
              </a:buClr>
              <a:buChar char="●"/>
            </a:pPr>
            <a:r>
              <a:rPr lang="en" sz="1800">
                <a:solidFill>
                  <a:schemeClr val="dk2"/>
                </a:solidFill>
              </a:rPr>
              <a:t>Target Audience - High school Basketball Players</a:t>
            </a:r>
          </a:p>
          <a:p>
            <a:pPr indent="-228600" lvl="0" marL="457200" rtl="0">
              <a:lnSpc>
                <a:spcPct val="115000"/>
              </a:lnSpc>
              <a:spcBef>
                <a:spcPts val="1600"/>
              </a:spcBef>
              <a:buClr>
                <a:schemeClr val="dk2"/>
              </a:buClr>
              <a:buChar char="●"/>
            </a:pPr>
            <a:r>
              <a:rPr lang="en" sz="1800">
                <a:solidFill>
                  <a:schemeClr val="dk2"/>
                </a:solidFill>
              </a:rPr>
              <a:t>Cost - affordable for serious high school basketball players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Design Approach - Overview</a:t>
            </a:r>
          </a:p>
        </p:txBody>
      </p:sp>
      <p:sp>
        <p:nvSpPr>
          <p:cNvPr id="70" name="Shape 70"/>
          <p:cNvSpPr/>
          <p:nvPr/>
        </p:nvSpPr>
        <p:spPr>
          <a:xfrm>
            <a:off x="638650" y="1627500"/>
            <a:ext cx="549300" cy="370799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IMU</a:t>
            </a:r>
          </a:p>
        </p:txBody>
      </p:sp>
      <p:sp>
        <p:nvSpPr>
          <p:cNvPr id="71" name="Shape 71"/>
          <p:cNvSpPr/>
          <p:nvPr/>
        </p:nvSpPr>
        <p:spPr>
          <a:xfrm>
            <a:off x="638650" y="2175161"/>
            <a:ext cx="549300" cy="370799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IMU</a:t>
            </a:r>
          </a:p>
        </p:txBody>
      </p:sp>
      <p:sp>
        <p:nvSpPr>
          <p:cNvPr id="72" name="Shape 72"/>
          <p:cNvSpPr/>
          <p:nvPr/>
        </p:nvSpPr>
        <p:spPr>
          <a:xfrm>
            <a:off x="638650" y="2722825"/>
            <a:ext cx="549300" cy="370799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IMU</a:t>
            </a:r>
          </a:p>
        </p:txBody>
      </p:sp>
      <p:sp>
        <p:nvSpPr>
          <p:cNvPr id="73" name="Shape 73"/>
          <p:cNvSpPr/>
          <p:nvPr/>
        </p:nvSpPr>
        <p:spPr>
          <a:xfrm>
            <a:off x="638650" y="3270475"/>
            <a:ext cx="549300" cy="370799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IMU</a:t>
            </a:r>
          </a:p>
        </p:txBody>
      </p:sp>
      <p:sp>
        <p:nvSpPr>
          <p:cNvPr id="74" name="Shape 74"/>
          <p:cNvSpPr/>
          <p:nvPr/>
        </p:nvSpPr>
        <p:spPr>
          <a:xfrm>
            <a:off x="1507500" y="2262625"/>
            <a:ext cx="1421400" cy="6456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Microcontroller</a:t>
            </a:r>
          </a:p>
        </p:txBody>
      </p:sp>
      <p:cxnSp>
        <p:nvCxnSpPr>
          <p:cNvPr id="75" name="Shape 75"/>
          <p:cNvCxnSpPr>
            <a:stCxn id="70" idx="3"/>
            <a:endCxn id="74" idx="1"/>
          </p:cNvCxnSpPr>
          <p:nvPr/>
        </p:nvCxnSpPr>
        <p:spPr>
          <a:xfrm>
            <a:off x="1187950" y="1812899"/>
            <a:ext cx="319500" cy="772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lg" w="lg" type="triangle"/>
          </a:ln>
        </p:spPr>
      </p:cxnSp>
      <p:cxnSp>
        <p:nvCxnSpPr>
          <p:cNvPr id="76" name="Shape 76"/>
          <p:cNvCxnSpPr>
            <a:stCxn id="71" idx="3"/>
            <a:endCxn id="74" idx="1"/>
          </p:cNvCxnSpPr>
          <p:nvPr/>
        </p:nvCxnSpPr>
        <p:spPr>
          <a:xfrm>
            <a:off x="1187950" y="2360561"/>
            <a:ext cx="319500" cy="225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lg" w="lg" type="triangle"/>
          </a:ln>
        </p:spPr>
      </p:cxnSp>
      <p:cxnSp>
        <p:nvCxnSpPr>
          <p:cNvPr id="77" name="Shape 77"/>
          <p:cNvCxnSpPr>
            <a:stCxn id="72" idx="3"/>
            <a:endCxn id="74" idx="1"/>
          </p:cNvCxnSpPr>
          <p:nvPr/>
        </p:nvCxnSpPr>
        <p:spPr>
          <a:xfrm flipH="1" rot="10800000">
            <a:off x="1187950" y="2585424"/>
            <a:ext cx="319500" cy="322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lg" w="lg" type="triangle"/>
          </a:ln>
        </p:spPr>
      </p:cxnSp>
      <p:cxnSp>
        <p:nvCxnSpPr>
          <p:cNvPr id="78" name="Shape 78"/>
          <p:cNvCxnSpPr>
            <a:stCxn id="73" idx="3"/>
            <a:endCxn id="74" idx="1"/>
          </p:cNvCxnSpPr>
          <p:nvPr/>
        </p:nvCxnSpPr>
        <p:spPr>
          <a:xfrm flipH="1" rot="10800000">
            <a:off x="1187950" y="2585574"/>
            <a:ext cx="319500" cy="870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lg" w="lg" type="triangle"/>
          </a:ln>
        </p:spPr>
      </p:cxnSp>
      <p:sp>
        <p:nvSpPr>
          <p:cNvPr id="79" name="Shape 79"/>
          <p:cNvSpPr/>
          <p:nvPr/>
        </p:nvSpPr>
        <p:spPr>
          <a:xfrm>
            <a:off x="1813050" y="3342625"/>
            <a:ext cx="810299" cy="226499"/>
          </a:xfrm>
          <a:prstGeom prst="roundRect">
            <a:avLst>
              <a:gd fmla="val 16667" name="adj"/>
            </a:avLst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Battery</a:t>
            </a:r>
          </a:p>
        </p:txBody>
      </p:sp>
      <p:cxnSp>
        <p:nvCxnSpPr>
          <p:cNvPr id="80" name="Shape 80"/>
          <p:cNvCxnSpPr>
            <a:stCxn id="79" idx="0"/>
            <a:endCxn id="74" idx="2"/>
          </p:cNvCxnSpPr>
          <p:nvPr/>
        </p:nvCxnSpPr>
        <p:spPr>
          <a:xfrm rot="10800000">
            <a:off x="2218199" y="2908225"/>
            <a:ext cx="0" cy="434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lg" w="lg" type="triangle"/>
          </a:ln>
        </p:spPr>
      </p:cxnSp>
      <p:sp>
        <p:nvSpPr>
          <p:cNvPr id="81" name="Shape 81"/>
          <p:cNvSpPr/>
          <p:nvPr/>
        </p:nvSpPr>
        <p:spPr>
          <a:xfrm>
            <a:off x="460100" y="1469550"/>
            <a:ext cx="2664300" cy="2430899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Shape 82"/>
          <p:cNvSpPr txBox="1"/>
          <p:nvPr/>
        </p:nvSpPr>
        <p:spPr>
          <a:xfrm>
            <a:off x="981950" y="3928425"/>
            <a:ext cx="1620599" cy="32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Local Hardware</a:t>
            </a:r>
          </a:p>
        </p:txBody>
      </p:sp>
      <p:sp>
        <p:nvSpPr>
          <p:cNvPr id="83" name="Shape 83"/>
          <p:cNvSpPr/>
          <p:nvPr/>
        </p:nvSpPr>
        <p:spPr>
          <a:xfrm>
            <a:off x="3287250" y="1469550"/>
            <a:ext cx="2664300" cy="2430899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Shape 84"/>
          <p:cNvSpPr/>
          <p:nvPr/>
        </p:nvSpPr>
        <p:spPr>
          <a:xfrm>
            <a:off x="6114400" y="1469550"/>
            <a:ext cx="2664300" cy="2430899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Wifi, Wifi Signal, Internet, ..." id="85" name="Shape 8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18591" y="1531374"/>
            <a:ext cx="894332" cy="645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ifi, Wifi Signal, Internet, ..." id="86" name="Shape 8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09341" y="1531374"/>
            <a:ext cx="894332" cy="6456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Shape 87"/>
          <p:cNvSpPr/>
          <p:nvPr/>
        </p:nvSpPr>
        <p:spPr>
          <a:xfrm>
            <a:off x="4182100" y="1909075"/>
            <a:ext cx="1064399" cy="370799"/>
          </a:xfrm>
          <a:prstGeom prst="roundRect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Raw Data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x="4058425" y="3928425"/>
            <a:ext cx="1194899" cy="32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Processing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x="6615550" y="3928425"/>
            <a:ext cx="1662000" cy="27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Display/Interface</a:t>
            </a:r>
          </a:p>
        </p:txBody>
      </p:sp>
      <p:sp>
        <p:nvSpPr>
          <p:cNvPr id="90" name="Shape 90"/>
          <p:cNvSpPr/>
          <p:nvPr/>
        </p:nvSpPr>
        <p:spPr>
          <a:xfrm>
            <a:off x="3629350" y="2482450"/>
            <a:ext cx="2169899" cy="5082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Data Analysis</a:t>
            </a:r>
          </a:p>
        </p:txBody>
      </p:sp>
      <p:sp>
        <p:nvSpPr>
          <p:cNvPr id="91" name="Shape 91"/>
          <p:cNvSpPr/>
          <p:nvPr/>
        </p:nvSpPr>
        <p:spPr>
          <a:xfrm>
            <a:off x="4168300" y="3193225"/>
            <a:ext cx="1091999" cy="370799"/>
          </a:xfrm>
          <a:prstGeom prst="roundRect">
            <a:avLst>
              <a:gd fmla="val 16667" name="adj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Feedback</a:t>
            </a:r>
          </a:p>
        </p:txBody>
      </p:sp>
      <p:cxnSp>
        <p:nvCxnSpPr>
          <p:cNvPr id="92" name="Shape 92"/>
          <p:cNvCxnSpPr>
            <a:stCxn id="87" idx="2"/>
            <a:endCxn id="90" idx="0"/>
          </p:cNvCxnSpPr>
          <p:nvPr/>
        </p:nvCxnSpPr>
        <p:spPr>
          <a:xfrm>
            <a:off x="4714299" y="2279874"/>
            <a:ext cx="0" cy="202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lg" w="lg" type="triangle"/>
          </a:ln>
        </p:spPr>
      </p:cxnSp>
      <p:cxnSp>
        <p:nvCxnSpPr>
          <p:cNvPr id="93" name="Shape 93"/>
          <p:cNvCxnSpPr>
            <a:stCxn id="90" idx="2"/>
            <a:endCxn id="91" idx="0"/>
          </p:cNvCxnSpPr>
          <p:nvPr/>
        </p:nvCxnSpPr>
        <p:spPr>
          <a:xfrm>
            <a:off x="4714299" y="2990650"/>
            <a:ext cx="0" cy="202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lg" w="lg" type="triangle"/>
          </a:ln>
        </p:spPr>
      </p:cxnSp>
      <p:sp>
        <p:nvSpPr>
          <p:cNvPr id="94" name="Shape 94"/>
          <p:cNvSpPr/>
          <p:nvPr/>
        </p:nvSpPr>
        <p:spPr>
          <a:xfrm>
            <a:off x="6764150" y="3055825"/>
            <a:ext cx="1421400" cy="645600"/>
          </a:xfrm>
          <a:prstGeom prst="roundRect">
            <a:avLst>
              <a:gd fmla="val 16667" name="adj"/>
            </a:avLst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Results</a:t>
            </a:r>
          </a:p>
        </p:txBody>
      </p:sp>
      <p:cxnSp>
        <p:nvCxnSpPr>
          <p:cNvPr id="95" name="Shape 95"/>
          <p:cNvCxnSpPr>
            <a:stCxn id="91" idx="3"/>
            <a:endCxn id="94" idx="1"/>
          </p:cNvCxnSpPr>
          <p:nvPr/>
        </p:nvCxnSpPr>
        <p:spPr>
          <a:xfrm>
            <a:off x="5260299" y="3378624"/>
            <a:ext cx="1503899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lg" w="lg" type="triangle"/>
          </a:ln>
        </p:spPr>
      </p:cxnSp>
      <p:sp>
        <p:nvSpPr>
          <p:cNvPr id="96" name="Shape 96"/>
          <p:cNvSpPr/>
          <p:nvPr/>
        </p:nvSpPr>
        <p:spPr>
          <a:xfrm>
            <a:off x="6345250" y="1682450"/>
            <a:ext cx="1503899" cy="434400"/>
          </a:xfrm>
          <a:prstGeom prst="roundRect">
            <a:avLst>
              <a:gd fmla="val 16667" name="adj"/>
            </a:avLst>
          </a:prstGeom>
          <a:solidFill>
            <a:srgbClr val="D9D9D9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Data Management</a:t>
            </a:r>
          </a:p>
        </p:txBody>
      </p:sp>
      <p:sp>
        <p:nvSpPr>
          <p:cNvPr id="97" name="Shape 97"/>
          <p:cNvSpPr/>
          <p:nvPr/>
        </p:nvSpPr>
        <p:spPr>
          <a:xfrm>
            <a:off x="7073175" y="2400936"/>
            <a:ext cx="1503899" cy="370799"/>
          </a:xfrm>
          <a:prstGeom prst="roundRect">
            <a:avLst>
              <a:gd fmla="val 16667" name="adj"/>
            </a:avLst>
          </a:prstGeom>
          <a:solidFill>
            <a:srgbClr val="D9D9D9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Form Selection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Happened</a:t>
            </a: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●"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Created lightweight, portable, and easy-to-use sleeve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●"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Met goals on data collection, battery life, and feedback to users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●"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Created user interface for users to obtain feedback on free throw shot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/>
              <a:t>Data Collection</a:t>
            </a:r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311699" y="1152475"/>
            <a:ext cx="82983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har char="●"/>
            </a:pPr>
            <a:r>
              <a:rPr lang="en"/>
              <a:t>Used sensor datasheet to build data collection and transmission software</a:t>
            </a: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har char="●"/>
            </a:pPr>
            <a:r>
              <a:rPr lang="en"/>
              <a:t>Early functionality tried to read, convert, filter, and transmit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har char="●"/>
            </a:pPr>
            <a:r>
              <a:rPr lang="en"/>
              <a:t>First major obstacles: memory limit, sampling speed, clock speed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har char="●"/>
            </a:pPr>
            <a:r>
              <a:rPr lang="en"/>
              <a:t>Final code for microcontroller is optimized for data collection speed - nothing occurs during recording beyond collecting sensor data and writing to flash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har char="●"/>
            </a:pPr>
            <a:r>
              <a:rPr lang="en"/>
              <a:t>System connects to wifi on first button click, and records on second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Sleeve Construction</a:t>
            </a:r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311700" y="1152475"/>
            <a:ext cx="46602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●"/>
            </a:pPr>
            <a:r>
              <a:rPr lang="en"/>
              <a:t>Pockets used to hold </a:t>
            </a:r>
            <a:r>
              <a:rPr lang="en"/>
              <a:t>components</a:t>
            </a:r>
            <a:r>
              <a:rPr lang="en"/>
              <a:t> allow for expanding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"/>
              <a:t>Markings for wrist bone and elbow to have </a:t>
            </a:r>
            <a:r>
              <a:rPr lang="en"/>
              <a:t>consistent</a:t>
            </a:r>
            <a:r>
              <a:rPr lang="en"/>
              <a:t> IMU Placement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"/>
              <a:t>Battery position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"/>
              <a:t>Sewing on pockets easier with manakin or wearing arm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"/>
              <a:t>Future: wrap components in plastic to limit sleeve </a:t>
            </a:r>
            <a:r>
              <a:rPr lang="en"/>
              <a:t>deterioration</a:t>
            </a:r>
            <a:r>
              <a:rPr lang="en"/>
              <a:t>, elastic thread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"/>
              <a:t>Measurements for sensor position</a:t>
            </a:r>
          </a:p>
        </p:txBody>
      </p:sp>
      <p:graphicFrame>
        <p:nvGraphicFramePr>
          <p:cNvPr id="116" name="Shape 116"/>
          <p:cNvGraphicFramePr/>
          <p:nvPr/>
        </p:nvGraphicFramePr>
        <p:xfrm>
          <a:off x="5230025" y="275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{92DDDE53-4D22-4120-BFE6-B9693A4E6DF6}</a:tableStyleId>
              </a:tblPr>
              <a:tblGrid>
                <a:gridCol w="1441450"/>
                <a:gridCol w="1060450"/>
                <a:gridCol w="125095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Item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Quantity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Cost</a:t>
                      </a:r>
                    </a:p>
                  </a:txBody>
                  <a:tcPr marT="91425" marB="91425" marR="91425" marL="91425"/>
                </a:tc>
              </a:tr>
              <a:tr h="3962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Sleeve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$8.50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IMU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4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$14.95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Microcontroller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$15.95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Multiplexer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$6.95</a:t>
                      </a:r>
                    </a:p>
                  </a:txBody>
                  <a:tcPr marT="91425" marB="91425" marR="91425" marL="91425"/>
                </a:tc>
              </a:tr>
              <a:tr h="3962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Battery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$9.95</a:t>
                      </a:r>
                    </a:p>
                  </a:txBody>
                  <a:tcPr marT="91425" marB="91425" marR="91425" marL="91425"/>
                </a:tc>
              </a:tr>
              <a:tr h="396200">
                <a:tc gridSpan="2"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Total</a:t>
                      </a:r>
                    </a:p>
                  </a:txBody>
                  <a:tcPr marT="91425" marB="91425" marR="91425" marL="91425"/>
                </a:tc>
                <a:tc hMerge="1"/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101.15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117" name="Shape 117"/>
          <p:cNvPicPr preferRelativeResize="0"/>
          <p:nvPr/>
        </p:nvPicPr>
        <p:blipFill rotWithShape="1">
          <a:blip r:embed="rId3">
            <a:alphaModFix/>
          </a:blip>
          <a:srcRect b="40859" l="0" r="0" t="15975"/>
          <a:stretch/>
        </p:blipFill>
        <p:spPr>
          <a:xfrm>
            <a:off x="5177737" y="3225199"/>
            <a:ext cx="3857420" cy="12487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 Processing</a:t>
            </a:r>
          </a:p>
        </p:txBody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311699" y="1142225"/>
            <a:ext cx="83118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har char="●"/>
            </a:pPr>
            <a:r>
              <a:rPr lang="en"/>
              <a:t>Data is first filtered using a low pass filter to remove noise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har char="●"/>
            </a:pPr>
            <a:r>
              <a:rPr lang="en"/>
              <a:t>Scans for a moment in which all sensors are parallel to the ground and motionless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har char="●"/>
            </a:pPr>
            <a:r>
              <a:rPr lang="en"/>
              <a:t>Gyroscope bias is removed, and initial position and orientation are calculated based on the data from that moment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har char="●"/>
            </a:pPr>
            <a:r>
              <a:rPr lang="en"/>
              <a:t>Velocity and orientation are then calculated using Euler discrete integration</a:t>
            </a: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Creating User Interface - Mickeal</a:t>
            </a:r>
          </a:p>
        </p:txBody>
      </p:sp>
      <p:pic>
        <p:nvPicPr>
          <p:cNvPr id="129" name="Shape 1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004175"/>
            <a:ext cx="2504085" cy="3820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Shape 1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01110" y="1017725"/>
            <a:ext cx="5678192" cy="37938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