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922A512-00C3-4A65-8D13-5BAC2264A8DA}">
  <a:tblStyle styleId="{A922A512-00C3-4A65-8D13-5BAC2264A8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672A355-F484-4917-B304-A680EB6B9EA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10DD7DD-A5AB-46CC-9CD0-3AC27762DCA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Mitcham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Mitcham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Hamim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Prototyping cost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Hamim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cost will be significantly lower in million parts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flexible PCB might be +, but the unexpected expenses facture that in and even the cost out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Alex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Test “reach”/”fallback” alternatives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are, as you know, developing an interactive package for Coke that lights up when activated by the user. The team is requesting $56.78 to develop a number of prototypes of said package. Hamim will have more information on this cost breakdown in later slides.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Hamim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Fan Chen (mention fall back and reach options)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RF </a:t>
            </a:r>
            <a:r>
              <a:rPr lang="en"/>
              <a:t>antenna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725333" y="1168400"/>
            <a:ext cx="5097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buClr>
                <a:srgbClr val="7F7F7F"/>
              </a:buClr>
              <a:buFont typeface="Calibri"/>
              <a:buNone/>
              <a:defRPr b="1" i="0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725332" y="3206750"/>
            <a:ext cx="50970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lnSpc>
                <a:spcPct val="116666"/>
              </a:lnSpc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3725333" y="1168400"/>
            <a:ext cx="5097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buClr>
                <a:srgbClr val="7F7F7F"/>
              </a:buClr>
              <a:buFont typeface="Calibri"/>
              <a:buNone/>
              <a:defRPr b="1" i="0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725332" y="3206750"/>
            <a:ext cx="50970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lnSpc>
                <a:spcPct val="116666"/>
              </a:lnSpc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609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4074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01600" lvl="0" marL="254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558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6.jp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311708" y="180575"/>
            <a:ext cx="8520600" cy="2052600"/>
          </a:xfrm>
          <a:prstGeom prst="rect">
            <a:avLst/>
          </a:prstGeom>
        </p:spPr>
        <p:txBody>
          <a:bodyPr anchorCtr="0" anchor="b" bIns="68575" lIns="68575" rIns="68575" wrap="square" tIns="6857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00"/>
                </a:solidFill>
              </a:rPr>
              <a:t>Coca-Cola Light Up Interactive Packaging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216750" y="1502950"/>
            <a:ext cx="8520600" cy="34791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Dr. James Kenney, </a:t>
            </a:r>
            <a:r>
              <a:rPr i="1" lang="en">
                <a:solidFill>
                  <a:schemeClr val="dk1"/>
                </a:solidFill>
              </a:rPr>
              <a:t>Georgia Tech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Dr. Jasmeet Kaur, C</a:t>
            </a:r>
            <a:r>
              <a:rPr i="1" lang="en">
                <a:solidFill>
                  <a:schemeClr val="dk1"/>
                </a:solidFill>
              </a:rPr>
              <a:t>oca-Cola Company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Alex Plager - japlager@gmail.com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Fan Chen - fchen63@gatech.edu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Hamim Nigena - hamimnigena@gatech.edu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Mitcham Tuell - mitchamtuell@gatech.edu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Varun Malhotra - varun.doom@gmail.com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69850" lvl="0" marL="137160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Lighting (LEDs)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Five red LEDs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Total luminous intensity of 500 mcd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Voltage drop of 1.9V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Current draw 100mA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175" y="1344338"/>
            <a:ext cx="3734926" cy="24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Flexible PCB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39651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team intends to work with Dr. Tentzeris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Font typeface="Calibri"/>
            </a:pPr>
            <a:r>
              <a:rPr lang="en"/>
              <a:t>Components are silver epoxied to board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Font typeface="Calibri"/>
            </a:pPr>
            <a:r>
              <a:rPr lang="en"/>
              <a:t>Laminate to waterproof	</a:t>
            </a:r>
            <a:r>
              <a:rPr lang="en" sz="1100"/>
              <a:t> 	 	 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</a:p>
          <a:p>
            <a:pPr indent="-69850" lvl="0" marL="152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275" y="1391125"/>
            <a:ext cx="4319851" cy="293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343300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 Approaches: Power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916000"/>
            <a:ext cx="4232100" cy="36531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AAAA battery</a:t>
            </a:r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Reliable power supply</a:t>
            </a:r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Relatively Cheap(</a:t>
            </a:r>
            <a:r>
              <a:rPr lang="en" sz="1200">
                <a:solidFill>
                  <a:schemeClr val="accent3"/>
                </a:solidFill>
              </a:rPr>
              <a:t>~$0.4 @2500 units</a:t>
            </a:r>
            <a:r>
              <a:rPr lang="en">
                <a:solidFill>
                  <a:schemeClr val="accent3"/>
                </a:solidFill>
              </a:rPr>
              <a:t>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Additional</a:t>
            </a:r>
            <a:r>
              <a:rPr lang="en">
                <a:solidFill>
                  <a:schemeClr val="accent2"/>
                </a:solidFill>
              </a:rPr>
              <a:t> part</a:t>
            </a: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Form factor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600200" y="916000"/>
            <a:ext cx="4232100" cy="38925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Flexible Solar </a:t>
            </a:r>
            <a:r>
              <a:rPr lang="en"/>
              <a:t>panel</a:t>
            </a:r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Form factor</a:t>
            </a:r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Environmental concern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Cost(</a:t>
            </a:r>
            <a:r>
              <a:rPr lang="en" sz="1200">
                <a:solidFill>
                  <a:schemeClr val="accent2"/>
                </a:solidFill>
              </a:rPr>
              <a:t>$20 on Amazon</a:t>
            </a:r>
            <a:r>
              <a:rPr lang="en">
                <a:solidFill>
                  <a:schemeClr val="accent2"/>
                </a:solidFill>
              </a:rPr>
              <a:t>)</a:t>
            </a: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Limited performance in low light conditions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 Approach: Saralon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Saralon </a:t>
            </a:r>
            <a:r>
              <a:rPr lang="en">
                <a:solidFill>
                  <a:srgbClr val="1A2E3B"/>
                </a:solidFill>
              </a:rPr>
              <a:t>Saralillu</a:t>
            </a:r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Pre-made, fits most specs</a:t>
            </a:r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Computing aspect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Cost can be an issue</a:t>
            </a: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Young company - scale issues</a:t>
            </a:r>
          </a:p>
          <a:p>
            <a:pPr indent="-228600" lvl="1" marL="91440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Is it still senior “design”?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16520" l="0" r="0" t="0"/>
          <a:stretch/>
        </p:blipFill>
        <p:spPr>
          <a:xfrm>
            <a:off x="5840675" y="104375"/>
            <a:ext cx="1542600" cy="7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34318" r="36849" t="0"/>
          <a:stretch/>
        </p:blipFill>
        <p:spPr>
          <a:xfrm>
            <a:off x="5840687" y="923876"/>
            <a:ext cx="1664287" cy="37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“Fallback” Design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Force sensitive resistor controls LEDs - no RF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Simpler implementation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Less interesting interaction</a:t>
            </a: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May be more expensive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“Reach” Design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NFC protocol to turn on and off lights in a pattern - maybe a 7-segment display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More interesting interaction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More complicated implementation</a:t>
            </a:r>
          </a:p>
          <a:p>
            <a:pPr indent="-228600" lvl="1" marL="914400">
              <a:spcBef>
                <a:spcPts val="0"/>
              </a:spcBef>
              <a:buClr>
                <a:schemeClr val="accent2"/>
              </a:buClr>
            </a:pPr>
            <a:r>
              <a:rPr lang="en">
                <a:solidFill>
                  <a:schemeClr val="accent2"/>
                </a:solidFill>
              </a:rPr>
              <a:t>More expensive (microcontroller)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Environmental Considerations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Bottle is no longer recyclable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E-waste facility not usually easily accessible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During campaign, Coke must collect waste for processing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Customer incentive ($ deposit)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"/>
              <a:t>Removable E-label?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Shape 150"/>
          <p:cNvGraphicFramePr/>
          <p:nvPr/>
        </p:nvGraphicFramePr>
        <p:xfrm>
          <a:off x="772225" y="20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{9672A355-F484-4917-B304-A680EB6B9EA7}</a:tableStyleId>
              </a:tblPr>
              <a:tblGrid>
                <a:gridCol w="2873375"/>
                <a:gridCol w="1830575"/>
              </a:tblGrid>
              <a:tr h="495750"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Components Cost for prototyping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957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1F Capacitor x2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$3.69 x 2 = $7.38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57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LED x5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$0.76 x 5 = $3.80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57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3V Coin cell battery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$0.33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57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MOSFET, SMD x2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$0.15 x 2 = $0.30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57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Resistor, SMD x3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$0.15 x 3 = $0.45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57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Total, three prototypes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$36.78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47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Shipping &amp; Unforeseen costs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57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$56.78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Shape 156"/>
          <p:cNvGraphicFramePr/>
          <p:nvPr/>
        </p:nvGraphicFramePr>
        <p:xfrm>
          <a:off x="175288" y="30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{310DD7DD-A5AB-46CC-9CD0-3AC27762DCA6}</a:tableStyleId>
              </a:tblPr>
              <a:tblGrid>
                <a:gridCol w="2635875"/>
                <a:gridCol w="1042750"/>
                <a:gridCol w="2066800"/>
              </a:tblGrid>
              <a:tr h="464800">
                <a:tc grid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Approximate Large Scale Components Cost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4648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1F Capacitor x2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$1.52 x 2 = $3.04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48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LED x5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48,000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$0.21 x 5 = $1.05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48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3V Coin cell battery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$0.173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48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N-channel MOSFET, SMD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$0.147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79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P-channel MOSFET, SMD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$0.147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79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Resistor, SMD x3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48,000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$0.011 x 3 = $0.033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48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Flexible PCB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$0.40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09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$4.99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Key Project Milestones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idx="1" type="body"/>
          </p:nvPr>
        </p:nvSpPr>
        <p:spPr>
          <a:xfrm>
            <a:off x="4655100" y="1152475"/>
            <a:ext cx="44889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100"/>
              <a:t>Final Round of Prototyping (End of Oct.)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		</a:t>
            </a:r>
            <a:r>
              <a:rPr lang="en" sz="1400"/>
              <a:t>Test fallback/reach alternatives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>
              <a:spcBef>
                <a:spcPts val="0"/>
              </a:spcBef>
              <a:buNone/>
            </a:pPr>
            <a:r>
              <a:rPr lang="en" sz="2100"/>
              <a:t>Finalize Costs (Middle of Nov.)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	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100"/>
              <a:t>Senior Design Expo (Dec. 5)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42684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100"/>
              <a:t>Ordering Parts  (end of next wk)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100"/>
              <a:t>Develop flex PCB with Dr. Tentzeris (End of Sept.)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/>
              <a:t>First Round of Prototyping (First week of Oct.)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8477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 package for Coca-Cola beverages that interacts with users by lighting up when activated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Proposed prototyping cost: $56.78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Expect to meet specifications with primary proposed design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User interaction is simple, but engaging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"/>
              <a:t>Build three prototypes for about $57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LED: [1]"HSMC-C170-T0000 Broadcom / Avago | Mouser Europe", </a:t>
            </a:r>
            <a:r>
              <a:rPr i="1" lang="en" sz="1000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http://www.mouser.com/ProductDetail/Broadcom-Avago/HSMC-C170-T0000/?qs=sGAEpiMZZMseGfSY3csMkUxhMwy8qEyRukk7vOh2v5LuQQ9qbvLioQ%3d%3d. [Accessed: 07- Sep- 2017].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Battery: [2]P. Battery, "CR2032 Panasonic Battery | Mouser Europe", </a:t>
            </a:r>
            <a:r>
              <a:rPr i="1" lang="en" sz="1000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http://www.mouser.com/ProductDetail/Panasonic-Battery/CR2032/?qs=sGAEpiMZZMtEV04R3uo8Ft7CIhv2OyhLbn6MKq1Bh%252bU%3d. [Accessed: 07- Sep- 2017].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Resistors: [3]"ERA-6AHD150V Panasonic | Mouser Europe", </a:t>
            </a:r>
            <a:r>
              <a:rPr i="1" lang="en" sz="1000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http://www.mouser.com/ProductDetail/Panasonic/ERA-6AHD150V/?qs=sGAEpiMZZMvdGkrng054t%252b2w5OgPkZzPc4aw7VJJ4yQ%3d. [Accessed: 07- Sep- 2017].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MOSFETs: [4]O. Fairchild, "FDD9411L_F085 ON Semiconductor / Fairchild | Mouser Europe", </a:t>
            </a:r>
            <a:r>
              <a:rPr i="1" lang="en" sz="1000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http://www.mouser.com/ProductDetail/ON-Semiconductor-Fairchild/FDD9411L_F085/?qs=sGAEpiMZZMshyDBzk1%2fWizCV1caAEWch1roKOuDnjBgSlpqHxRoR%252bA%3d%3d. [Accessed: 07- Sep- 2017].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Capacitor: [5]"EEC-S5R5V105 Panasonic | Mouser Europe", </a:t>
            </a:r>
            <a:r>
              <a:rPr i="1" lang="en" sz="1000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http://www.mouser.com/ProductDetail/Panasonic/EEC-S5R5V105/?qs=sGAEpiMZZMuDCPMZUZ%252bYly%2foiL97IAxmKSpk1f%252bXVAY%3d. [Accessed: 07- Sep- 2017].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[6]"Medea Vodka's interactive screen", </a:t>
            </a:r>
            <a:r>
              <a:rPr i="1" lang="en" sz="1000">
                <a:solidFill>
                  <a:srgbClr val="000000"/>
                </a:solidFill>
              </a:rPr>
              <a:t>Bevindustry.com</a:t>
            </a:r>
            <a:r>
              <a:rPr lang="en" sz="1000">
                <a:solidFill>
                  <a:srgbClr val="000000"/>
                </a:solidFill>
              </a:rPr>
              <a:t>, 2017. [Online]. Available: http://www.bevindustry.com/articles/85559-medea-vodka-s-interactive-screen. [Accessed: 07- Sep- 2017].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[7]T. Nudd and T. Nudd, "Tostitos' New Party Bag Knows When You've Been Drinking and Will Even Call You an Uber", </a:t>
            </a:r>
            <a:r>
              <a:rPr i="1" lang="en" sz="1000">
                <a:solidFill>
                  <a:srgbClr val="000000"/>
                </a:solidFill>
              </a:rPr>
              <a:t>Adweek.com</a:t>
            </a:r>
            <a:r>
              <a:rPr lang="en" sz="1000">
                <a:solidFill>
                  <a:srgbClr val="000000"/>
                </a:solidFill>
              </a:rPr>
              <a:t>, 2017. [Online]. Available: http://www.adweek.com/creativity/tostitos-new-party-bag-knows-when-youve-been-drinking-and-will-even-call-you-uber-175727/. [Accessed: 07- Sep- 2017].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[8]"Light Emitting Package - Saralon – Simplifying Electronics", </a:t>
            </a:r>
            <a:r>
              <a:rPr i="1" lang="en" sz="1000">
                <a:solidFill>
                  <a:srgbClr val="000000"/>
                </a:solidFill>
              </a:rPr>
              <a:t>Saralon – Simplifying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http://saralon.com/light-emitting-package/. [Accessed: 07- Sep- 2017].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11700" y="4224750"/>
            <a:ext cx="8520600" cy="5727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$$$                                                           NFC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00" y="968853"/>
            <a:ext cx="2773900" cy="330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400" y="968850"/>
            <a:ext cx="4618726" cy="33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rIns="68575" wrap="square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New concept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Customer connection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"/>
              <a:t>Brand image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Approach Overview</a:t>
            </a:r>
          </a:p>
        </p:txBody>
      </p:sp>
      <p:sp>
        <p:nvSpPr>
          <p:cNvPr id="53" name="Shape 53"/>
          <p:cNvSpPr/>
          <p:nvPr/>
        </p:nvSpPr>
        <p:spPr>
          <a:xfrm>
            <a:off x="801025" y="2227350"/>
            <a:ext cx="970800" cy="68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Base Station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0739" l="12138" r="62381" t="11037"/>
          <a:stretch/>
        </p:blipFill>
        <p:spPr>
          <a:xfrm>
            <a:off x="4368800" y="1244950"/>
            <a:ext cx="87492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925" y="979273"/>
            <a:ext cx="874925" cy="871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 flipH="1" rot="10800000">
            <a:off x="5243725" y="1412350"/>
            <a:ext cx="769200" cy="109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57" name="Shape 57"/>
          <p:cNvPicPr preferRelativeResize="0"/>
          <p:nvPr/>
        </p:nvPicPr>
        <p:blipFill rotWithShape="1">
          <a:blip r:embed="rId5">
            <a:alphaModFix/>
          </a:blip>
          <a:srcRect b="29912" l="37195" r="35853" t="30108"/>
          <a:stretch/>
        </p:blipFill>
        <p:spPr>
          <a:xfrm>
            <a:off x="6690925" y="1877750"/>
            <a:ext cx="422749" cy="6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>
            <a:stCxn id="54" idx="3"/>
          </p:cNvCxnSpPr>
          <p:nvPr/>
        </p:nvCxnSpPr>
        <p:spPr>
          <a:xfrm flipH="1" rot="10800000">
            <a:off x="5243725" y="2221150"/>
            <a:ext cx="1399200" cy="2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7850" y="2725525"/>
            <a:ext cx="1705275" cy="132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Shape 60"/>
          <p:cNvCxnSpPr>
            <a:stCxn id="54" idx="3"/>
          </p:cNvCxnSpPr>
          <p:nvPr/>
        </p:nvCxnSpPr>
        <p:spPr>
          <a:xfrm>
            <a:off x="5243725" y="2504950"/>
            <a:ext cx="1571700" cy="87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61" name="Shape 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422285">
            <a:off x="1608141" y="1664708"/>
            <a:ext cx="1002944" cy="73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Shape 67"/>
          <p:cNvGraphicFramePr/>
          <p:nvPr/>
        </p:nvGraphicFramePr>
        <p:xfrm>
          <a:off x="693400" y="-6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{A922A512-00C3-4A65-8D13-5BAC2264A8DA}</a:tableStyleId>
              </a:tblPr>
              <a:tblGrid>
                <a:gridCol w="3192800"/>
                <a:gridCol w="2350925"/>
              </a:tblGrid>
              <a:tr h="42947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Specifications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Range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2˚C to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35˚C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Resistance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IPX4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 Resistance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1.5m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Duration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sec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Storage and Shipping Life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weeks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(approx., million-unit scale)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Luminous Intensity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mcd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20g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 Factor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+8mm to bottle radius</a:t>
                      </a:r>
                    </a:p>
                    <a:p>
                      <a:pPr lvl="0" marR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+0mm to bottle height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348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Proposal Overview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850" y="1087400"/>
            <a:ext cx="3840225" cy="34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311700" y="1087375"/>
            <a:ext cx="50283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Power Source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Lighting (LEDs)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Switch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700" y="1239650"/>
            <a:ext cx="4493325" cy="32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11700" y="1110075"/>
            <a:ext cx="3314700" cy="3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 type MOSFET for Power Source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 type MOSFET for LEDs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System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300" y="927350"/>
            <a:ext cx="4609000" cy="34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38075" y="1370825"/>
            <a:ext cx="40965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One coin cell battery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Two 1F Supercapacitors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One p-type MOSFET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