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A5479-12D2-4A9E-B16C-C95DC652A73D}">
  <a:tblStyle styleId="{C2DA5479-12D2-4A9E-B16C-C95DC652A7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49A6C0-1EE1-48D2-AA3F-5D0579DB9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 snapToObjects="1">
      <p:cViewPr varScale="1">
        <p:scale>
          <a:sx n="146" d="100"/>
          <a:sy n="146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Hamim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Hamim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Prototyping cost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Hamim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The cost will be significantly lower in million parts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The flexible PCB might be +, but the unexpected expenses facture that in and even the cost out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Fan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We are, as you know, developing an interactive package for Coke that lights up when activated by the user. The team is requesting $56.78 to develop a number of prototypes of said package. Hamim will have more information on this cost breakdown in later slides. (Alex)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Micth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Mitch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Mitch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Varun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725333" y="1168400"/>
            <a:ext cx="5097000" cy="1676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SzPts val="1100"/>
              <a:buFont typeface="Calibri"/>
              <a:buNone/>
              <a:defRPr sz="27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725332" y="3206750"/>
            <a:ext cx="5097000" cy="901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116666"/>
              </a:lnSpc>
              <a:spcBef>
                <a:spcPts val="400"/>
              </a:spcBef>
              <a:buClr>
                <a:srgbClr val="7F7F7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400"/>
              </a:spcBef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4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725333" y="1168400"/>
            <a:ext cx="5097000" cy="1676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SzPts val="1100"/>
              <a:buFont typeface="Calibri"/>
              <a:buNone/>
              <a:defRPr sz="27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725332" y="3206750"/>
            <a:ext cx="5097000" cy="901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116666"/>
              </a:lnSpc>
              <a:spcBef>
                <a:spcPts val="400"/>
              </a:spcBef>
              <a:buClr>
                <a:srgbClr val="7F7F7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400"/>
              </a:spcBef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4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/>
          <a:lstStyle>
            <a:lvl1pPr lvl="0" rtl="0">
              <a:spcBef>
                <a:spcPts val="0"/>
              </a:spcBef>
              <a:buSzPts val="1100"/>
              <a:buNone/>
              <a:defRPr/>
            </a:lvl1pPr>
            <a:lvl2pPr lvl="1" rtl="0">
              <a:spcBef>
                <a:spcPts val="0"/>
              </a:spcBef>
              <a:buSzPts val="1100"/>
              <a:buNone/>
              <a:defRPr/>
            </a:lvl2pPr>
            <a:lvl3pPr lvl="2" rtl="0">
              <a:spcBef>
                <a:spcPts val="0"/>
              </a:spcBef>
              <a:buSzPts val="1100"/>
              <a:buNone/>
              <a:defRPr/>
            </a:lvl3pPr>
            <a:lvl4pPr lvl="3" rtl="0">
              <a:spcBef>
                <a:spcPts val="0"/>
              </a:spcBef>
              <a:buSzPts val="1100"/>
              <a:buNone/>
              <a:defRPr/>
            </a:lvl4pPr>
            <a:lvl5pPr lvl="4" rtl="0">
              <a:spcBef>
                <a:spcPts val="0"/>
              </a:spcBef>
              <a:buSzPts val="1100"/>
              <a:buNone/>
              <a:defRPr/>
            </a:lvl5pPr>
            <a:lvl6pPr lvl="5" rtl="0">
              <a:spcBef>
                <a:spcPts val="0"/>
              </a:spcBef>
              <a:buSzPts val="1100"/>
              <a:buNone/>
              <a:defRPr/>
            </a:lvl6pPr>
            <a:lvl7pPr lvl="6" rtl="0">
              <a:spcBef>
                <a:spcPts val="0"/>
              </a:spcBef>
              <a:buSzPts val="1100"/>
              <a:buNone/>
              <a:defRPr/>
            </a:lvl7pPr>
            <a:lvl8pPr lvl="7" rtl="0">
              <a:spcBef>
                <a:spcPts val="0"/>
              </a:spcBef>
              <a:buSzPts val="1100"/>
              <a:buNone/>
              <a:defRPr/>
            </a:lvl8pPr>
            <a:lvl9pPr lvl="8" rtl="0">
              <a:spcBef>
                <a:spcPts val="0"/>
              </a:spcBef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/>
          <a:lstStyle>
            <a:lvl1pPr lvl="0" rtl="0">
              <a:spcBef>
                <a:spcPts val="0"/>
              </a:spcBef>
              <a:buSzPts val="2400"/>
              <a:buChar char="•"/>
              <a:defRPr/>
            </a:lvl1pPr>
            <a:lvl2pPr lvl="1" rtl="0">
              <a:spcBef>
                <a:spcPts val="0"/>
              </a:spcBef>
              <a:buSzPts val="2100"/>
              <a:buChar char="–"/>
              <a:defRPr/>
            </a:lvl2pPr>
            <a:lvl3pPr lvl="2" rtl="0">
              <a:spcBef>
                <a:spcPts val="0"/>
              </a:spcBef>
              <a:buSzPts val="1800"/>
              <a:buChar char="•"/>
              <a:defRPr/>
            </a:lvl3pPr>
            <a:lvl4pPr lvl="3" rtl="0">
              <a:spcBef>
                <a:spcPts val="0"/>
              </a:spcBef>
              <a:buSzPts val="1500"/>
              <a:buChar char="–"/>
              <a:defRPr/>
            </a:lvl4pPr>
            <a:lvl5pPr lvl="4" rtl="0">
              <a:spcBef>
                <a:spcPts val="0"/>
              </a:spcBef>
              <a:buSzPts val="1500"/>
              <a:buChar char="»"/>
              <a:defRPr/>
            </a:lvl5pPr>
            <a:lvl6pPr lvl="5" rtl="0">
              <a:spcBef>
                <a:spcPts val="0"/>
              </a:spcBef>
              <a:buSzPts val="1500"/>
              <a:buChar char="•"/>
              <a:defRPr/>
            </a:lvl6pPr>
            <a:lvl7pPr lvl="6" rtl="0">
              <a:spcBef>
                <a:spcPts val="0"/>
              </a:spcBef>
              <a:buSzPts val="1500"/>
              <a:buChar char="•"/>
              <a:defRPr/>
            </a:lvl7pPr>
            <a:lvl8pPr lvl="7" rtl="0">
              <a:spcBef>
                <a:spcPts val="0"/>
              </a:spcBef>
              <a:buSzPts val="1500"/>
              <a:buChar char="•"/>
              <a:defRPr/>
            </a:lvl8pPr>
            <a:lvl9pPr lvl="8" rtl="0">
              <a:spcBef>
                <a:spcPts val="0"/>
              </a:spcBef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0960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8800" marR="0" lvl="1" indent="-76200" algn="l" rtl="0">
              <a:spcBef>
                <a:spcPts val="400"/>
              </a:spcBef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ce4012y2017.ece.gatech.edu/fall/sd17f12/" TargetMode="External"/><Relationship Id="rId3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4.jp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311708" y="180575"/>
            <a:ext cx="8520600" cy="20526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0000"/>
                </a:solidFill>
              </a:rPr>
              <a:t>Coca-Cola Light Up Interactive Packaging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16750" y="1502950"/>
            <a:ext cx="8520600" cy="3479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Dr. James Kenney, </a:t>
            </a:r>
            <a:r>
              <a:rPr lang="en" i="1" dirty="0">
                <a:solidFill>
                  <a:schemeClr val="dk1"/>
                </a:solidFill>
              </a:rPr>
              <a:t>Georgia Tech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Dr. Jasmeet Kaur, C</a:t>
            </a:r>
            <a:r>
              <a:rPr lang="en" i="1" dirty="0">
                <a:solidFill>
                  <a:schemeClr val="dk1"/>
                </a:solidFill>
              </a:rPr>
              <a:t>oca-Cola Company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chemeClr val="dk1"/>
              </a:solidFill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i="1" dirty="0" smtClean="0">
              <a:solidFill>
                <a:schemeClr val="dk1"/>
              </a:solidFill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chemeClr val="dk1"/>
              </a:solidFill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Alex </a:t>
            </a:r>
            <a:r>
              <a:rPr lang="en" dirty="0" err="1">
                <a:solidFill>
                  <a:schemeClr val="dk1"/>
                </a:solidFill>
              </a:rPr>
              <a:t>Plager</a:t>
            </a:r>
            <a:r>
              <a:rPr lang="en" dirty="0">
                <a:solidFill>
                  <a:schemeClr val="dk1"/>
                </a:solidFill>
              </a:rPr>
              <a:t> - </a:t>
            </a:r>
            <a:r>
              <a:rPr lang="en" dirty="0" err="1">
                <a:solidFill>
                  <a:schemeClr val="dk1"/>
                </a:solidFill>
              </a:rPr>
              <a:t>japlager@gmail.com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Fan Chen - fchen63@gatech.edu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solidFill>
                  <a:schemeClr val="dk1"/>
                </a:solidFill>
              </a:rPr>
              <a:t>Hamim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Nigena</a:t>
            </a:r>
            <a:r>
              <a:rPr lang="en" dirty="0">
                <a:solidFill>
                  <a:schemeClr val="dk1"/>
                </a:solidFill>
              </a:rPr>
              <a:t> - </a:t>
            </a:r>
            <a:r>
              <a:rPr lang="en" dirty="0" err="1">
                <a:solidFill>
                  <a:schemeClr val="dk1"/>
                </a:solidFill>
              </a:rPr>
              <a:t>hamimnigena@gatech.edu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Mitcham </a:t>
            </a:r>
            <a:r>
              <a:rPr lang="en" dirty="0" err="1">
                <a:solidFill>
                  <a:schemeClr val="dk1"/>
                </a:solidFill>
              </a:rPr>
              <a:t>Tuell</a:t>
            </a:r>
            <a:r>
              <a:rPr lang="en" dirty="0">
                <a:solidFill>
                  <a:schemeClr val="dk1"/>
                </a:solidFill>
              </a:rPr>
              <a:t> - </a:t>
            </a:r>
            <a:r>
              <a:rPr lang="en" dirty="0" err="1">
                <a:solidFill>
                  <a:schemeClr val="dk1"/>
                </a:solidFill>
              </a:rPr>
              <a:t>mitchamtuell@gatech.edu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Varun Malhotra - </a:t>
            </a:r>
            <a:r>
              <a:rPr lang="en" dirty="0" err="1" smtClean="0">
                <a:solidFill>
                  <a:schemeClr val="dk1"/>
                </a:solidFill>
              </a:rPr>
              <a:t>varun.doo</a:t>
            </a:r>
            <a:r>
              <a:rPr lang="en-US" dirty="0" smtClean="0">
                <a:solidFill>
                  <a:schemeClr val="dk1"/>
                </a:solidFill>
              </a:rPr>
              <a:t>n</a:t>
            </a:r>
            <a:r>
              <a:rPr lang="en" dirty="0" smtClean="0">
                <a:solidFill>
                  <a:schemeClr val="dk1"/>
                </a:solidFill>
              </a:rPr>
              <a:t>@</a:t>
            </a:r>
            <a:r>
              <a:rPr lang="en" dirty="0" err="1" smtClean="0">
                <a:solidFill>
                  <a:schemeClr val="dk1"/>
                </a:solidFill>
              </a:rPr>
              <a:t>gmail.com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137160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Power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11700" y="778825"/>
            <a:ext cx="6488100" cy="346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Flexible Lithium Ion Battery</a:t>
            </a:r>
          </a:p>
          <a:p>
            <a:pPr marL="0" lvl="0" indent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Shape 100"/>
          <p:cNvGraphicFramePr/>
          <p:nvPr/>
        </p:nvGraphicFramePr>
        <p:xfrm>
          <a:off x="772250" y="1912375"/>
          <a:ext cx="6309350" cy="2343375"/>
        </p:xfrm>
        <a:graphic>
          <a:graphicData uri="http://schemas.openxmlformats.org/drawingml/2006/table">
            <a:tbl>
              <a:tblPr>
                <a:noFill/>
                <a:tableStyleId>{8749A6C0-1EE1-48D2-AA3F-5D0579DB96D7}</a:tableStyleId>
              </a:tblPr>
              <a:tblGrid>
                <a:gridCol w="3154675"/>
                <a:gridCol w="3154675"/>
              </a:tblGrid>
              <a:tr h="4256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Table 2. </a:t>
                      </a: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Battery Specifications</a:t>
                      </a: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Specification</a:t>
                      </a:r>
                    </a:p>
                  </a:txBody>
                  <a:tcPr marL="63500" marR="63500" marT="63500" marB="63500"/>
                </a:tc>
              </a:tr>
              <a:tr h="3683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Output Voltage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3V</a:t>
                      </a: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Draw (max)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 mA</a:t>
                      </a: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Capacity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 mAh</a:t>
                      </a: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50.5 mm X 50.5mm</a:t>
                      </a: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Thickness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1.5mm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11700" y="1110075"/>
            <a:ext cx="3314700" cy="346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LPC812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ARM Cortex-M0+ processor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I2C Capabilities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PMU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Shape 108"/>
          <p:cNvGraphicFramePr/>
          <p:nvPr/>
        </p:nvGraphicFramePr>
        <p:xfrm>
          <a:off x="3626400" y="1644650"/>
          <a:ext cx="5131900" cy="1473860"/>
        </p:xfrm>
        <a:graphic>
          <a:graphicData uri="http://schemas.openxmlformats.org/drawingml/2006/table">
            <a:tbl>
              <a:tblPr>
                <a:noFill/>
                <a:tableStyleId>{8749A6C0-1EE1-48D2-AA3F-5D0579DB96D7}</a:tableStyleId>
              </a:tblPr>
              <a:tblGrid>
                <a:gridCol w="2565950"/>
                <a:gridCol w="2565950"/>
              </a:tblGrid>
              <a:tr h="5022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Table 2. </a:t>
                      </a: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MCU Specifications</a:t>
                      </a: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Specification</a:t>
                      </a:r>
                    </a:p>
                  </a:txBody>
                  <a:tcPr marL="63500" marR="63500" marT="63500" marB="63500"/>
                </a:tc>
              </a:tr>
              <a:tr h="3519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Input Voltage (Min)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 V</a:t>
                      </a:r>
                    </a:p>
                  </a:txBody>
                  <a:tcPr marL="63500" marR="63500" marT="63500" marB="63500"/>
                </a:tc>
              </a:tr>
              <a:tr h="294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Draw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µA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Lighting (LEDs)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9 red LEDs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3x3 array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Voltage drop of 1.9V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"/>
              <a:t>Max Current draw 20mA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175" y="1274250"/>
            <a:ext cx="3709650" cy="28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5382825" y="2148375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840675" y="219035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298525" y="2148375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435175" y="281720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930425" y="281720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380025" y="281720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380025" y="325600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5930425" y="325600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5480825" y="3256000"/>
            <a:ext cx="368100" cy="3036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Firmware Design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9812" y="1017726"/>
            <a:ext cx="2950201" cy="378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Firmware Design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Firmware written in C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lpcxpresso IDE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/>
              <a:t>LPC-Link2 used for flashing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Hardware Design 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Schematic and layout done in eagle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2-sided board</a:t>
            </a:r>
          </a:p>
          <a:p>
            <a:pPr marL="457200" lvl="0" indent="-381000">
              <a:spcBef>
                <a:spcPts val="0"/>
              </a:spcBef>
              <a:buSzPts val="2400"/>
              <a:buChar char="●"/>
            </a:pPr>
            <a:r>
              <a:rPr lang="en"/>
              <a:t>Antenna design from NXP demo board</a:t>
            </a:r>
          </a:p>
        </p:txBody>
      </p:sp>
      <p:pic>
        <p:nvPicPr>
          <p:cNvPr id="5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254000" lvl="0" indent="-10160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975"/>
            <a:ext cx="8905001" cy="50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Development stages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Shape 159"/>
          <p:cNvGrpSpPr/>
          <p:nvPr/>
        </p:nvGrpSpPr>
        <p:grpSpPr>
          <a:xfrm>
            <a:off x="311689" y="1017725"/>
            <a:ext cx="3353059" cy="3408650"/>
            <a:chOff x="1293736" y="1258050"/>
            <a:chExt cx="2726286" cy="2547000"/>
          </a:xfrm>
        </p:grpSpPr>
        <p:sp>
          <p:nvSpPr>
            <p:cNvPr id="160" name="Shape 16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F6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7F6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  <p:sp>
          <p:nvSpPr>
            <p:cNvPr id="162" name="Shape 162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Rigid board testing</a:t>
              </a:r>
            </a:p>
          </p:txBody>
        </p:sp>
        <p:sp>
          <p:nvSpPr>
            <p:cNvPr id="163" name="Shape 163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-6985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2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$17 for 3 rigid board</a:t>
              </a:r>
            </a:p>
            <a:p>
              <a:pPr marL="0" lvl="0" indent="-6985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2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Proof of concept</a:t>
              </a: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2721508" y="1017725"/>
            <a:ext cx="3700986" cy="3408650"/>
            <a:chOff x="3203958" y="1258050"/>
            <a:chExt cx="3009177" cy="2547000"/>
          </a:xfrm>
        </p:grpSpPr>
        <p:sp>
          <p:nvSpPr>
            <p:cNvPr id="165" name="Shape 165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F9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BF9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  <p:sp>
          <p:nvSpPr>
            <p:cNvPr id="167" name="Shape 167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FR4 Bendable board</a:t>
              </a:r>
            </a:p>
          </p:txBody>
        </p:sp>
        <p:sp>
          <p:nvSpPr>
            <p:cNvPr id="168" name="Shape 168"/>
            <p:cNvSpPr txBox="1"/>
            <p:nvPr/>
          </p:nvSpPr>
          <p:spPr>
            <a:xfrm rot="-2700000">
              <a:off x="3811331" y="2409246"/>
              <a:ext cx="2603709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-6985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2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Milled in a lab on campus</a:t>
              </a:r>
            </a:p>
            <a:p>
              <a:pPr marL="0" lvl="0" indent="-6985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2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FR4 too thin, the machine can’t remove copper completely</a:t>
              </a: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5122351" y="1017725"/>
            <a:ext cx="3353059" cy="3408650"/>
            <a:chOff x="5123977" y="1258050"/>
            <a:chExt cx="2726286" cy="2547000"/>
          </a:xfrm>
        </p:grpSpPr>
        <p:sp>
          <p:nvSpPr>
            <p:cNvPr id="170" name="Shape 17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F1C23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  <p:sp>
          <p:nvSpPr>
            <p:cNvPr id="172" name="Shape 172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Outside Vendor for full-flex board</a:t>
              </a:r>
            </a:p>
          </p:txBody>
        </p:sp>
        <p:sp>
          <p:nvSpPr>
            <p:cNvPr id="173" name="Shape 173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-6985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2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$250 for prototyping 7 boards</a:t>
              </a:r>
            </a:p>
            <a:p>
              <a:pPr marL="0" lvl="0" indent="-6985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200" b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Fully flexible, high quality</a:t>
              </a:r>
            </a:p>
          </p:txBody>
        </p:sp>
      </p:grpSp>
      <p:sp>
        <p:nvSpPr>
          <p:cNvPr id="174" name="Shape 174"/>
          <p:cNvSpPr/>
          <p:nvPr/>
        </p:nvSpPr>
        <p:spPr>
          <a:xfrm>
            <a:off x="7245250" y="1017725"/>
            <a:ext cx="457200" cy="405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Prototype Hardware Assembly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dirty="0"/>
              <a:t>Water resistance:</a:t>
            </a:r>
            <a:br>
              <a:rPr lang="en" dirty="0"/>
            </a:br>
            <a:r>
              <a:rPr lang="en" dirty="0" err="1"/>
              <a:t>Kapton</a:t>
            </a:r>
            <a:r>
              <a:rPr lang="en" dirty="0"/>
              <a:t> Tape to cover both sides of the board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dirty="0"/>
              <a:t>Battery soldered to the board by jumper wires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381000">
              <a:spcBef>
                <a:spcPts val="0"/>
              </a:spcBef>
              <a:buSzPts val="2400"/>
              <a:buChar char="●"/>
            </a:pPr>
            <a:r>
              <a:rPr lang="en" dirty="0"/>
              <a:t>“Hidden” under the label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575" y="1372850"/>
            <a:ext cx="2146101" cy="112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Environmental Considerations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"/>
              <a:t>Bottle is no longer recyclable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"/>
              <a:t>E-waste facility not usually easily accessible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During campaign, waste can be collected for processing</a:t>
            </a:r>
          </a:p>
          <a:p>
            <a:pPr marL="914400" lvl="1" indent="-361950" rtl="0">
              <a:spcBef>
                <a:spcPts val="0"/>
              </a:spcBef>
              <a:buSzPts val="2100"/>
              <a:buChar char="–"/>
            </a:pPr>
            <a:r>
              <a:rPr lang="en"/>
              <a:t>Customer incentive ($ deposit)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>
              <a:spcBef>
                <a:spcPts val="0"/>
              </a:spcBef>
              <a:buSzPts val="2400"/>
              <a:buChar char="•"/>
            </a:pPr>
            <a:r>
              <a:rPr lang="en"/>
              <a:t>Removable E-label?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4224750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254000" lvl="0" indent="-101600">
              <a:spcBef>
                <a:spcPts val="0"/>
              </a:spcBef>
              <a:buNone/>
            </a:pPr>
            <a:r>
              <a:rPr lang="en"/>
              <a:t>                 $$$                                                           NFC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00" y="968853"/>
            <a:ext cx="2773900" cy="330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400" y="968850"/>
            <a:ext cx="4618726" cy="33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Shape 194"/>
          <p:cNvGraphicFramePr/>
          <p:nvPr/>
        </p:nvGraphicFramePr>
        <p:xfrm>
          <a:off x="405425" y="344375"/>
          <a:ext cx="6408275" cy="4419270"/>
        </p:xfrm>
        <a:graphic>
          <a:graphicData uri="http://schemas.openxmlformats.org/drawingml/2006/table">
            <a:tbl>
              <a:tblPr>
                <a:noFill/>
                <a:tableStyleId>{C2DA5479-12D2-4A9E-B16C-C95DC652A73D}</a:tableStyleId>
              </a:tblPr>
              <a:tblGrid>
                <a:gridCol w="4813125"/>
                <a:gridCol w="1595150"/>
              </a:tblGrid>
              <a:tr h="381000">
                <a:tc grid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              Components Cost for Prototyping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Rigid PCBs x 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$73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Flexible PCBs x 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FR4 sheets x 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$44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NTAG demo-kit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$18.69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Linker board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$22.48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3V Li-ion batteries x 15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$75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Xpresso Development board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$18.75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NXP Microcontrollers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Components (LEDs, resistors, caps, connectors, fuses... 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$150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Grand Total ( Including shipping)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$795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Shape 199"/>
          <p:cNvGraphicFramePr/>
          <p:nvPr/>
        </p:nvGraphicFramePr>
        <p:xfrm>
          <a:off x="-895812" y="712175"/>
          <a:ext cx="9304500" cy="4201885"/>
        </p:xfrm>
        <a:graphic>
          <a:graphicData uri="http://schemas.openxmlformats.org/drawingml/2006/table">
            <a:tbl>
              <a:tblPr>
                <a:noFill/>
                <a:tableStyleId>{8749A6C0-1EE1-48D2-AA3F-5D0579DB96D7}</a:tableStyleId>
              </a:tblPr>
              <a:tblGrid>
                <a:gridCol w="4268725"/>
                <a:gridCol w="1688675"/>
                <a:gridCol w="3347100"/>
              </a:tblGrid>
              <a:tr h="4655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Approximate Large Scale Components Cost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FR4 sheets (for PCB)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$20/4 (-1 for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approx </a:t>
                      </a: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10000)  = $4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LED x 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@10,000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$0.04 x 5 = $0.2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NXP Microcontroller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@10,000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$0.60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Capacitors, SMD x 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@15,000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$0.002 x 7 = 0.014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NTAG chip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@10,000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$0.35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Li-Ion flat battery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 (-1 for approx 10000) = $4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Resistor, SMD x14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@15,000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$0.002 x 14 = $0.028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$9.192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950" y="115525"/>
            <a:ext cx="1542600" cy="7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48500" y="180325"/>
            <a:ext cx="5282700" cy="103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Improvements---Software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77350" y="968850"/>
            <a:ext cx="4245900" cy="329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Variations on LEDs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(upto 20)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programming features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750" y="1372225"/>
            <a:ext cx="4245850" cy="27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62442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Future Improvements---Hardware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dirty="0"/>
              <a:t>Power Solution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Energy harvesting through antenna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E-ink battery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dirty="0"/>
              <a:t>Add a fuse and a switch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dirty="0"/>
              <a:t>Water Resistance method suitable for mass production</a:t>
            </a:r>
          </a:p>
          <a:p>
            <a:pPr marL="457200" lvl="0" indent="-381000" rtl="0">
              <a:spcBef>
                <a:spcPts val="0"/>
              </a:spcBef>
              <a:buSzPts val="2400"/>
              <a:buFont typeface="Calibri"/>
              <a:buChar char="●"/>
            </a:pPr>
            <a:r>
              <a:rPr lang="en" dirty="0"/>
              <a:t>LEDs arranged to illuminate Coke logo</a:t>
            </a:r>
          </a:p>
        </p:txBody>
      </p:sp>
      <p:pic>
        <p:nvPicPr>
          <p:cNvPr id="4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Future Improvements---Cost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"/>
              <a:t>Get rid of the battery (energy harvesting)</a:t>
            </a:r>
          </a:p>
        </p:txBody>
      </p:sp>
      <p:pic>
        <p:nvPicPr>
          <p:cNvPr id="221" name="Shape 2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49" y="1603575"/>
            <a:ext cx="4795650" cy="29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 Link: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u="sng" dirty="0" smtClean="0">
                <a:hlinkClick r:id="rId2"/>
              </a:rPr>
              <a:t>http</a:t>
            </a:r>
            <a:r>
              <a:rPr lang="en-US" i="1" u="sng" dirty="0">
                <a:hlinkClick r:id="rId2"/>
              </a:rPr>
              <a:t>://ece4012y2017.ece.gatech.edu/fall/sd17f12</a:t>
            </a:r>
            <a:r>
              <a:rPr lang="en-US" i="1" u="sng" dirty="0" smtClean="0">
                <a:hlinkClick r:id="rId2"/>
              </a:rPr>
              <a:t>/</a:t>
            </a:r>
            <a:endParaRPr lang="en-US" i="1" u="sng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LED: [1]"HSMC-C170-T0000 Broadcom / Avago | Mouser Europe", </a:t>
            </a:r>
            <a:r>
              <a:rPr lang="en" sz="1000" i="1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http://www.mouser.com/ProductDetail/Broadcom-Avago/HSMC-C170-T0000/?qs=sGAEpiMZZMseGfSY3csMkUxhMwy8qEyRukk7vOh2v5LuQQ9qbvLioQ%3d%3d.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Battery: [2]P. Battery, "CR2032 Panasonic Battery | Mouser Europe", </a:t>
            </a:r>
            <a:r>
              <a:rPr lang="en" sz="1000" i="1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http://www.mouser.com/ProductDetail/Panasonic-Battery/CR2032/?qs=sGAEpiMZZMtEV04R3uo8Ft7CIhv2OyhLbn6MKq1Bh%252bU%3d.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Resistors: [3]"ERA-6AHD150V Panasonic | Mouser Europe", </a:t>
            </a:r>
            <a:r>
              <a:rPr lang="en" sz="1000" i="1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http://www.mouser.com/ProductDetail/Panasonic/ERA-6AHD150V/?qs=sGAEpiMZZMvdGkrng054t%252b2w5OgPkZzPc4aw7VJJ4yQ%3d.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MOSFETs: [4]O. Fairchild, "FDD9411L_F085 ON Semiconductor / Fairchild | Mouser Europe", </a:t>
            </a:r>
            <a:r>
              <a:rPr lang="en" sz="1000" i="1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http://www.mouser.com/ProductDetail/ON-Semiconductor-Fairchild/FDD9411L_F085/?qs=sGAEpiMZZMshyDBzk1%2fWizCV1caAEWch1roKOuDnjBgSlpqHxRoR%252bA%3d%3d.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Capacitor: [5]"EEC-S5R5V105 Panasonic | Mouser Europe", </a:t>
            </a:r>
            <a:r>
              <a:rPr lang="en" sz="1000" i="1">
                <a:solidFill>
                  <a:srgbClr val="000000"/>
                </a:solidFill>
              </a:rPr>
              <a:t>Mouser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http://www.mouser.com/ProductDetail/Panasonic/EEC-S5R5V105/?qs=sGAEpiMZZMuDCPMZUZ%252bYly%2foiL97IAxmKSpk1f%252bXVAY%3d.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[6]"Medea Vodka's interactive screen", </a:t>
            </a:r>
            <a:r>
              <a:rPr lang="en" sz="1000" i="1">
                <a:solidFill>
                  <a:srgbClr val="000000"/>
                </a:solidFill>
              </a:rPr>
              <a:t>Bevindustry.com</a:t>
            </a:r>
            <a:r>
              <a:rPr lang="en" sz="1000">
                <a:solidFill>
                  <a:srgbClr val="000000"/>
                </a:solidFill>
              </a:rPr>
              <a:t>, 2017. [Online]. Available: http://www.bevindustry.com/articles/85559-medea-vodka-s-interactive-screen.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[7]T. Nudd and T. Nudd, "Tostitos' New Party Bag Knows When You've Been Drinking and Will Even Call You an Uber", </a:t>
            </a:r>
            <a:r>
              <a:rPr lang="en" sz="1000" i="1">
                <a:solidFill>
                  <a:srgbClr val="000000"/>
                </a:solidFill>
              </a:rPr>
              <a:t>Adweek.com</a:t>
            </a:r>
            <a:r>
              <a:rPr lang="en" sz="1000">
                <a:solidFill>
                  <a:srgbClr val="000000"/>
                </a:solidFill>
              </a:rPr>
              <a:t>, 2017. [Online]. Available: http://www.adweek.com/creativity/tostitos-new-party-bag-knows-when-youve-been-drinking-and-will-even-call-you-uber-175727/. [Accessed: 07- Sep- 2017].</a:t>
            </a:r>
          </a:p>
          <a:p>
            <a:pPr marL="254000" lvl="0" indent="-10160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[8]"Light Emitting Package - Saralon – Simplifying Electronics", </a:t>
            </a:r>
            <a:r>
              <a:rPr lang="en" sz="1000" i="1">
                <a:solidFill>
                  <a:srgbClr val="000000"/>
                </a:solidFill>
              </a:rPr>
              <a:t>Saralon – Simplifying Electronics</a:t>
            </a:r>
            <a:r>
              <a:rPr lang="en" sz="1000">
                <a:solidFill>
                  <a:srgbClr val="000000"/>
                </a:solidFill>
              </a:rPr>
              <a:t>, 2017. [Online]. Available: http://saralon.com/light-emitting-package/. [Accessed: 07- Sep- 2017].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38477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A package for Coca-Cola beverages that interacts with users by lighting up in different patterns when activated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/>
              <a:t>Total prototyping cost: $795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/>
              <a:t>Approximate production cost @10000:  $9.192/unit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/>
              <a:t>New concept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/>
              <a:t>Customer connection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>
              <a:spcBef>
                <a:spcPts val="0"/>
              </a:spcBef>
              <a:buSzPts val="2400"/>
              <a:buChar char="●"/>
            </a:pPr>
            <a:r>
              <a:rPr lang="en"/>
              <a:t>Brand image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Designs Explored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Using an FSR to light LEDs</a:t>
            </a:r>
          </a:p>
          <a:p>
            <a:pPr marL="914400" lvl="1" indent="-361950" rtl="0">
              <a:spcBef>
                <a:spcPts val="0"/>
              </a:spcBef>
              <a:buSzPts val="2100"/>
              <a:buChar char="○"/>
            </a:pPr>
            <a:r>
              <a:rPr lang="en"/>
              <a:t>FSRs are expensive ($5 - $7)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Using NFC as a switch</a:t>
            </a:r>
          </a:p>
          <a:p>
            <a:pPr marL="914400" lvl="1" indent="-361950" rtl="0">
              <a:spcBef>
                <a:spcPts val="0"/>
              </a:spcBef>
              <a:buSzPts val="2100"/>
              <a:buChar char="○"/>
            </a:pPr>
            <a:r>
              <a:rPr lang="en"/>
              <a:t>Too simple for Senior Design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Using NFC to send data (with a microcontroller)</a:t>
            </a:r>
          </a:p>
          <a:p>
            <a:pPr marL="914400" lvl="1" indent="-361950" rtl="0">
              <a:spcBef>
                <a:spcPts val="0"/>
              </a:spcBef>
              <a:buSzPts val="2100"/>
              <a:buChar char="○"/>
            </a:pPr>
            <a:r>
              <a:rPr lang="en" b="1"/>
              <a:t>Adds  complexity, more interactive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Approach Overview</a:t>
            </a:r>
          </a:p>
        </p:txBody>
      </p:sp>
      <p:sp>
        <p:nvSpPr>
          <p:cNvPr id="60" name="Shape 60"/>
          <p:cNvSpPr/>
          <p:nvPr/>
        </p:nvSpPr>
        <p:spPr>
          <a:xfrm>
            <a:off x="801025" y="2227350"/>
            <a:ext cx="970800" cy="68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NFC Enabled Phone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12138" t="11037" r="62381" b="10739"/>
          <a:stretch/>
        </p:blipFill>
        <p:spPr>
          <a:xfrm>
            <a:off x="4368800" y="1244950"/>
            <a:ext cx="874925" cy="25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hape 62"/>
          <p:cNvCxnSpPr/>
          <p:nvPr/>
        </p:nvCxnSpPr>
        <p:spPr>
          <a:xfrm rot="10800000" flipH="1">
            <a:off x="5243725" y="1412350"/>
            <a:ext cx="769200" cy="10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37195" t="30108" r="35853" b="29912"/>
          <a:stretch/>
        </p:blipFill>
        <p:spPr>
          <a:xfrm>
            <a:off x="6690925" y="1877750"/>
            <a:ext cx="422749" cy="6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hape 64"/>
          <p:cNvCxnSpPr>
            <a:stCxn id="61" idx="3"/>
          </p:cNvCxnSpPr>
          <p:nvPr/>
        </p:nvCxnSpPr>
        <p:spPr>
          <a:xfrm rot="10800000" flipH="1">
            <a:off x="5243725" y="2221150"/>
            <a:ext cx="1399200" cy="28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7850" y="2725525"/>
            <a:ext cx="1705275" cy="132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>
            <a:stCxn id="61" idx="3"/>
          </p:cNvCxnSpPr>
          <p:nvPr/>
        </p:nvCxnSpPr>
        <p:spPr>
          <a:xfrm>
            <a:off x="5243725" y="2504950"/>
            <a:ext cx="1571700" cy="87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22285">
            <a:off x="1608141" y="1664708"/>
            <a:ext cx="1002944" cy="73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929" y="1017730"/>
            <a:ext cx="507908" cy="86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Shape 74"/>
          <p:cNvGraphicFramePr/>
          <p:nvPr/>
        </p:nvGraphicFramePr>
        <p:xfrm>
          <a:off x="693400" y="-66150"/>
          <a:ext cx="5543725" cy="4757605"/>
        </p:xfrm>
        <a:graphic>
          <a:graphicData uri="http://schemas.openxmlformats.org/drawingml/2006/table">
            <a:tbl>
              <a:tblPr>
                <a:noFill/>
                <a:tableStyleId>{C2DA5479-12D2-4A9E-B16C-C95DC652A73D}</a:tableStyleId>
              </a:tblPr>
              <a:tblGrid>
                <a:gridCol w="3192800"/>
                <a:gridCol w="2350925"/>
              </a:tblGrid>
              <a:tr h="4294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Specifications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-6985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Range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2˚C to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35˚C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-6985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Resistance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IPX4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-69850" algn="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Resistance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1.5m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Duration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sec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Storage and Shipping Life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weeks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(approx., million-unit scale)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Luminous Intensity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mcd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20g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 Factor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 Interactivity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Removability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+2.5mm to bottle radius</a:t>
                      </a:r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+0mm to bottle height</a:t>
                      </a:r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Wireless</a:t>
                      </a:r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eLabel is easily removed w/o tools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348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Design Overview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11700" y="1087375"/>
            <a:ext cx="5028300" cy="34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NFC Antenna and IC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Microcontroller</a:t>
            </a:r>
          </a:p>
          <a:p>
            <a:pPr marL="457200" lvl="0" indent="-381000" rtl="0">
              <a:spcBef>
                <a:spcPts val="0"/>
              </a:spcBef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Lighting (LEDs)</a:t>
            </a: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700" y="1346026"/>
            <a:ext cx="4942925" cy="2887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Shape 84"/>
          <p:cNvCxnSpPr/>
          <p:nvPr/>
        </p:nvCxnSpPr>
        <p:spPr>
          <a:xfrm flipH="1">
            <a:off x="4985700" y="1898800"/>
            <a:ext cx="2004900" cy="1315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NFC Antenna and IC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38075" y="1370825"/>
            <a:ext cx="4096500" cy="28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NXPs NTAG</a:t>
            </a:r>
          </a:p>
          <a:p>
            <a:pPr marL="457200" lvl="0" indent="-381000" rtl="0">
              <a:spcBef>
                <a:spcPts val="0"/>
              </a:spcBef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RF to I2C</a:t>
            </a:r>
          </a:p>
          <a:p>
            <a:pPr marL="0" lvl="0" indent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675" y="104375"/>
            <a:ext cx="1542600" cy="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375" y="1467150"/>
            <a:ext cx="4604625" cy="248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1043</Words>
  <Application>Microsoft Macintosh PowerPoint</Application>
  <PresentationFormat>On-screen Show (16:9)</PresentationFormat>
  <Paragraphs>251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Custom Design</vt:lpstr>
      <vt:lpstr>Coca-Cola Light Up Interactive Packaging </vt:lpstr>
      <vt:lpstr>Background</vt:lpstr>
      <vt:lpstr>Introduction</vt:lpstr>
      <vt:lpstr>Motivation</vt:lpstr>
      <vt:lpstr>Designs Explored</vt:lpstr>
      <vt:lpstr>Approach Overview</vt:lpstr>
      <vt:lpstr>PowerPoint Presentation</vt:lpstr>
      <vt:lpstr>Design Overview</vt:lpstr>
      <vt:lpstr>NFC Antenna and IC</vt:lpstr>
      <vt:lpstr>Power</vt:lpstr>
      <vt:lpstr>Microcontroller</vt:lpstr>
      <vt:lpstr>Lighting (LEDs)</vt:lpstr>
      <vt:lpstr>Firmware Design</vt:lpstr>
      <vt:lpstr>Firmware Design</vt:lpstr>
      <vt:lpstr>Hardware Design </vt:lpstr>
      <vt:lpstr>PowerPoint Presentation</vt:lpstr>
      <vt:lpstr>Development stages</vt:lpstr>
      <vt:lpstr>Prototype Hardware Assembly</vt:lpstr>
      <vt:lpstr>Environmental Considerations</vt:lpstr>
      <vt:lpstr>PowerPoint Presentation</vt:lpstr>
      <vt:lpstr>PowerPoint Presentation</vt:lpstr>
      <vt:lpstr>PowerPoint Presentation</vt:lpstr>
      <vt:lpstr>Future Improvements---Hardware </vt:lpstr>
      <vt:lpstr>Future Improvements---Cost  </vt:lpstr>
      <vt:lpstr>Questions?</vt:lpstr>
      <vt:lpstr>References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Coca-Cola Light Up Interactive Packaging </dc:title>
  <cp:lastModifiedBy>Microsoft Office User</cp:lastModifiedBy>
  <cp:revision>5</cp:revision>
  <dcterms:modified xsi:type="dcterms:W3CDTF">2017-12-05T16:13:02Z</dcterms:modified>
</cp:coreProperties>
</file>