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Nunito"/>
      <p:regular r:id="rId31"/>
      <p:bold r:id="rId32"/>
      <p:italic r:id="rId33"/>
      <p:boldItalic r:id="rId34"/>
    </p:embeddedFont>
    <p:embeddedFont>
      <p:font typeface="Maven Pro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35B967B-D043-4010-B033-478DCCC895B0}">
  <a:tblStyle styleId="{D35B967B-D043-4010-B033-478DCCC895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3CA1F69-B1DE-4F82-A67F-59F29944DE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MavenPro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aven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9850" lvl="0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1pPr>
            <a:lvl2pPr indent="69850" lvl="1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2pPr>
            <a:lvl3pPr indent="69850" lvl="2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3pPr>
            <a:lvl4pPr indent="69850" lvl="3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4pPr>
            <a:lvl5pPr indent="69850" lvl="4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5pPr>
            <a:lvl6pPr indent="69850" lvl="5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6pPr>
            <a:lvl7pPr indent="69850" lvl="6" marL="0" marR="0" rtl="0" algn="l">
              <a:spcBef>
                <a:spcPts val="0"/>
              </a:spcBef>
              <a:buSzPct val="100000"/>
              <a:buFont typeface="Arial"/>
              <a:buChar char="●"/>
              <a:defRPr b="0" i="0" sz="1100" u="none" cap="none" strike="noStrike"/>
            </a:lvl7pPr>
            <a:lvl8pPr indent="69850" lvl="7" marL="0" marR="0" rtl="0" algn="l">
              <a:spcBef>
                <a:spcPts val="0"/>
              </a:spcBef>
              <a:buSzPct val="100000"/>
              <a:buFont typeface="Arial"/>
              <a:buChar char="○"/>
              <a:defRPr b="0" i="0" sz="1100" u="none" cap="none" strike="noStrike"/>
            </a:lvl8pPr>
            <a:lvl9pPr indent="69850" lvl="8" marL="0" marR="0" rtl="0" algn="l">
              <a:spcBef>
                <a:spcPts val="0"/>
              </a:spcBef>
              <a:buSzPct val="1000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1" cy="1732548"/>
            <a:chOff x="7343003" y="3409675"/>
            <a:chExt cx="1691421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0"/>
              <a:ext cx="316799" cy="688512"/>
              <a:chOff x="7343003" y="4453710"/>
              <a:chExt cx="316799" cy="688512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0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799" cy="1036523"/>
              <a:chOff x="7801210" y="4105700"/>
              <a:chExt cx="316799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0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799" cy="1036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7" y="3757687"/>
              <a:ext cx="316799" cy="1384535"/>
              <a:chOff x="8259417" y="3757687"/>
              <a:chExt cx="316799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7" y="4453710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7" y="3757687"/>
                <a:ext cx="316799" cy="1384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7" y="4105700"/>
                <a:ext cx="316799" cy="1036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7" y="4801723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799" cy="1732548"/>
              <a:chOff x="8717625" y="3409675"/>
              <a:chExt cx="316799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0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7"/>
                <a:ext cx="316799" cy="1384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799" cy="1036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799" cy="1732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2" y="0"/>
            <a:ext cx="3814072" cy="3839101"/>
            <a:chOff x="5043502" y="0"/>
            <a:chExt cx="3814072" cy="3839101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8" y="3480727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1" y="2704283"/>
              <a:ext cx="635219" cy="635218"/>
              <a:chOff x="6725724" y="2701258"/>
              <a:chExt cx="1208100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4" y="2701258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58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6" y="2930398"/>
                <a:ext cx="749699" cy="749699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19" y="179237"/>
              <a:ext cx="873163" cy="873001"/>
              <a:chOff x="7754428" y="208724"/>
              <a:chExt cx="541799" cy="541799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5"/>
                <a:ext cx="388017" cy="38801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5"/>
                <a:ext cx="388017" cy="388017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39" y="356363"/>
              <a:ext cx="2576999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2" y="460309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4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7" y="867729"/>
              <a:ext cx="1554222" cy="15542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4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8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2"/>
            <a:ext cx="4255499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aven Pro"/>
              <a:buNone/>
              <a:defRPr b="1" i="0" sz="3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499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b="0" i="0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0" y="4099200"/>
            <a:ext cx="9144035" cy="1044300"/>
            <a:chOff x="50" y="4099200"/>
            <a:chExt cx="9144035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0" y="4309200"/>
              <a:ext cx="231620" cy="834300"/>
              <a:chOff x="2688735" y="4301380"/>
              <a:chExt cx="231899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5" y="4720780"/>
                <a:ext cx="231899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5" y="4301380"/>
                <a:ext cx="231899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5" y="4511080"/>
                <a:ext cx="231899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5" y="4930480"/>
                <a:ext cx="231899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5" y="4099200"/>
              <a:ext cx="231620" cy="1044300"/>
              <a:chOff x="2688735" y="4091380"/>
              <a:chExt cx="231899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5" y="4720780"/>
                <a:ext cx="231899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5" y="4301380"/>
                <a:ext cx="231899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5" y="4511080"/>
                <a:ext cx="231899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5" y="4091380"/>
                <a:ext cx="231899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5" y="4930480"/>
                <a:ext cx="231899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59" y="4309200"/>
              <a:ext cx="231620" cy="834300"/>
              <a:chOff x="2688735" y="4301380"/>
              <a:chExt cx="231899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5" y="4720780"/>
                <a:ext cx="231899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5" y="4301380"/>
                <a:ext cx="231899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5" y="4511080"/>
                <a:ext cx="231899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5" y="4930480"/>
                <a:ext cx="231899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4" y="4518900"/>
              <a:ext cx="231620" cy="624600"/>
              <a:chOff x="2688735" y="4511080"/>
              <a:chExt cx="231899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5" y="4720780"/>
                <a:ext cx="231899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5" y="4511080"/>
                <a:ext cx="231899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5" y="4930480"/>
                <a:ext cx="231899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1" y="4099200"/>
              <a:ext cx="231600" cy="1044300"/>
              <a:chOff x="1856751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1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0" y="4518900"/>
              <a:ext cx="231600" cy="624600"/>
              <a:chOff x="2599460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0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69" y="4099200"/>
              <a:ext cx="231600" cy="1044300"/>
              <a:chOff x="3342169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6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6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69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69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6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4" y="4309200"/>
              <a:ext cx="231600" cy="834300"/>
              <a:chOff x="3713524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4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8" y="4518900"/>
              <a:ext cx="231600" cy="624600"/>
              <a:chOff x="4084878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8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2" y="4309200"/>
              <a:ext cx="231600" cy="834300"/>
              <a:chOff x="4456232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2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7" y="4099200"/>
              <a:ext cx="231600" cy="1044300"/>
              <a:chOff x="4827587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7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7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2" y="4309200"/>
              <a:ext cx="231600" cy="834300"/>
              <a:chOff x="5198942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2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6" y="4518900"/>
              <a:ext cx="231600" cy="624600"/>
              <a:chOff x="5570296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6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1" y="4309200"/>
              <a:ext cx="231600" cy="834300"/>
              <a:chOff x="5941651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1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5" y="4099200"/>
              <a:ext cx="231600" cy="1044300"/>
              <a:chOff x="6313005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5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5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0" y="4309200"/>
              <a:ext cx="231600" cy="834300"/>
              <a:chOff x="6684360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0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4" y="4518900"/>
              <a:ext cx="231600" cy="624600"/>
              <a:chOff x="7055714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4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8" y="4309200"/>
              <a:ext cx="231600" cy="834300"/>
              <a:chOff x="8169778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8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68" y="4309200"/>
              <a:ext cx="231600" cy="834300"/>
              <a:chOff x="7427068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6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6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68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6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2" y="4518900"/>
              <a:ext cx="231600" cy="624600"/>
              <a:chOff x="8541132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2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6" y="4309200"/>
              <a:ext cx="231600" cy="834300"/>
              <a:chOff x="8912486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6" y="4518900"/>
                <a:ext cx="231600" cy="6245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899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aven Pro"/>
              <a:buNone/>
              <a:defRPr b="1" i="0" sz="8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 algn="ctr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8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899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25964" y="299376"/>
            <a:ext cx="999310" cy="999310"/>
            <a:chOff x="348198" y="179450"/>
            <a:chExt cx="1116299" cy="1116299"/>
          </a:xfrm>
        </p:grpSpPr>
        <p:sp>
          <p:nvSpPr>
            <p:cNvPr id="51" name="Shape 51"/>
            <p:cNvSpPr/>
            <p:nvPr/>
          </p:nvSpPr>
          <p:spPr>
            <a:xfrm rot="-5400000">
              <a:off x="574555" y="405787"/>
              <a:ext cx="663600" cy="663598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5400000">
              <a:off x="348198" y="179450"/>
              <a:ext cx="1116299" cy="1116299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Shape 53"/>
          <p:cNvSpPr txBox="1"/>
          <p:nvPr>
            <p:ph type="title"/>
          </p:nvPr>
        </p:nvSpPr>
        <p:spPr>
          <a:xfrm>
            <a:off x="1303800" y="598575"/>
            <a:ext cx="7030499" cy="9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303800" y="1990050"/>
            <a:ext cx="70304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625964" y="299376"/>
            <a:ext cx="999310" cy="999310"/>
            <a:chOff x="348198" y="179450"/>
            <a:chExt cx="1116299" cy="1116299"/>
          </a:xfrm>
        </p:grpSpPr>
        <p:sp>
          <p:nvSpPr>
            <p:cNvPr id="58" name="Shape 58"/>
            <p:cNvSpPr/>
            <p:nvPr/>
          </p:nvSpPr>
          <p:spPr>
            <a:xfrm rot="-5400000">
              <a:off x="574555" y="405787"/>
              <a:ext cx="663600" cy="663598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348198" y="179450"/>
              <a:ext cx="1116299" cy="1116299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303800" y="598575"/>
            <a:ext cx="7030499" cy="9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146768" y="3405"/>
            <a:ext cx="1233214" cy="1384536"/>
            <a:chOff x="146768" y="3405"/>
            <a:chExt cx="1233214" cy="1384536"/>
          </a:xfrm>
        </p:grpSpPr>
        <p:grpSp>
          <p:nvGrpSpPr>
            <p:cNvPr id="64" name="Shape 64"/>
            <p:cNvGrpSpPr/>
            <p:nvPr/>
          </p:nvGrpSpPr>
          <p:grpSpPr>
            <a:xfrm>
              <a:off x="1063183" y="3405"/>
              <a:ext cx="316799" cy="688513"/>
              <a:chOff x="1063183" y="3405"/>
              <a:chExt cx="316799" cy="688513"/>
            </a:xfrm>
          </p:grpSpPr>
          <p:sp>
            <p:nvSpPr>
              <p:cNvPr id="65" name="Shape 65"/>
              <p:cNvSpPr/>
              <p:nvPr/>
            </p:nvSpPr>
            <p:spPr>
              <a:xfrm rot="10800000">
                <a:off x="1063183" y="3418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 rot="10800000">
                <a:off x="1063183" y="3405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604975" y="3405"/>
              <a:ext cx="316799" cy="1036523"/>
              <a:chOff x="604975" y="3405"/>
              <a:chExt cx="316799" cy="1036523"/>
            </a:xfrm>
          </p:grpSpPr>
          <p:sp>
            <p:nvSpPr>
              <p:cNvPr id="68" name="Shape 68"/>
              <p:cNvSpPr/>
              <p:nvPr/>
            </p:nvSpPr>
            <p:spPr>
              <a:xfrm rot="10800000">
                <a:off x="604975" y="3418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 rot="10800000">
                <a:off x="604975" y="3429"/>
                <a:ext cx="316799" cy="1036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 rot="10800000">
                <a:off x="604975" y="3405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146768" y="3405"/>
              <a:ext cx="316799" cy="1384536"/>
              <a:chOff x="146768" y="3405"/>
              <a:chExt cx="316799" cy="1384536"/>
            </a:xfrm>
          </p:grpSpPr>
          <p:sp>
            <p:nvSpPr>
              <p:cNvPr id="72" name="Shape 72"/>
              <p:cNvSpPr/>
              <p:nvPr/>
            </p:nvSpPr>
            <p:spPr>
              <a:xfrm rot="10800000">
                <a:off x="146768" y="3418"/>
                <a:ext cx="316799" cy="688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 rot="10800000">
                <a:off x="146768" y="3441"/>
                <a:ext cx="316799" cy="1384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 rot="10800000">
                <a:off x="146768" y="3429"/>
                <a:ext cx="316799" cy="1036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0800000">
                <a:off x="146768" y="3405"/>
                <a:ext cx="316799" cy="340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Shape 76"/>
          <p:cNvGrpSpPr/>
          <p:nvPr/>
        </p:nvGrpSpPr>
        <p:grpSpPr>
          <a:xfrm>
            <a:off x="6775082" y="2904008"/>
            <a:ext cx="2186148" cy="2239500"/>
            <a:chOff x="6775082" y="2904008"/>
            <a:chExt cx="2186148" cy="2239500"/>
          </a:xfrm>
        </p:grpSpPr>
        <p:grpSp>
          <p:nvGrpSpPr>
            <p:cNvPr id="77" name="Shape 77"/>
            <p:cNvGrpSpPr/>
            <p:nvPr/>
          </p:nvGrpSpPr>
          <p:grpSpPr>
            <a:xfrm>
              <a:off x="6775082" y="4253707"/>
              <a:ext cx="409500" cy="889800"/>
              <a:chOff x="6775082" y="4253707"/>
              <a:chExt cx="409500" cy="889800"/>
            </a:xfrm>
          </p:grpSpPr>
          <p:sp>
            <p:nvSpPr>
              <p:cNvPr id="78" name="Shape 78"/>
              <p:cNvSpPr/>
              <p:nvPr/>
            </p:nvSpPr>
            <p:spPr>
              <a:xfrm>
                <a:off x="6775082" y="4253707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6775082" y="4703407"/>
                <a:ext cx="409500" cy="4400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x="7367299" y="3804007"/>
              <a:ext cx="409500" cy="1339500"/>
              <a:chOff x="7367299" y="3804007"/>
              <a:chExt cx="409500" cy="1339500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7367299" y="4253707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7367299" y="3804007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7367299" y="4703407"/>
                <a:ext cx="409500" cy="4400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Shape 84"/>
            <p:cNvGrpSpPr/>
            <p:nvPr/>
          </p:nvGrpSpPr>
          <p:grpSpPr>
            <a:xfrm>
              <a:off x="7959514" y="3354007"/>
              <a:ext cx="409500" cy="1789500"/>
              <a:chOff x="7959514" y="3354007"/>
              <a:chExt cx="409500" cy="1789500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7959514" y="4253707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7959514" y="3354007"/>
                <a:ext cx="409500" cy="1789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7959514" y="3804007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7959514" y="4703407"/>
                <a:ext cx="409500" cy="4400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Shape 89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0" name="Shape 90"/>
              <p:cNvSpPr/>
              <p:nvPr/>
            </p:nvSpPr>
            <p:spPr>
              <a:xfrm>
                <a:off x="8551731" y="4253707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8551731" y="3354007"/>
                <a:ext cx="409500" cy="17894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8551731" y="3804007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8551731" y="4703407"/>
                <a:ext cx="409500" cy="44009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aven Pro"/>
              <a:buNone/>
              <a:defRPr b="1" i="0" sz="3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625964" y="299376"/>
            <a:ext cx="999310" cy="999310"/>
            <a:chOff x="348198" y="179450"/>
            <a:chExt cx="1116299" cy="1116299"/>
          </a:xfrm>
        </p:grpSpPr>
        <p:sp>
          <p:nvSpPr>
            <p:cNvPr id="99" name="Shape 99"/>
            <p:cNvSpPr/>
            <p:nvPr/>
          </p:nvSpPr>
          <p:spPr>
            <a:xfrm rot="-5400000">
              <a:off x="574555" y="405787"/>
              <a:ext cx="663600" cy="663598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rot="-5400000">
              <a:off x="348198" y="179450"/>
              <a:ext cx="1116299" cy="1116299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Shape 101"/>
          <p:cNvSpPr txBox="1"/>
          <p:nvPr>
            <p:ph type="title"/>
          </p:nvPr>
        </p:nvSpPr>
        <p:spPr>
          <a:xfrm>
            <a:off x="1303800" y="598575"/>
            <a:ext cx="7030499" cy="9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303800" y="1990050"/>
            <a:ext cx="34304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903650" y="1990050"/>
            <a:ext cx="34304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4" y="299376"/>
            <a:ext cx="999310" cy="999310"/>
            <a:chOff x="348198" y="179450"/>
            <a:chExt cx="1116299" cy="1116299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5" y="405787"/>
              <a:ext cx="663600" cy="663598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8" y="179450"/>
              <a:ext cx="1116299" cy="1116299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1999" cy="158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1999" cy="222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3" y="1254"/>
            <a:ext cx="2267379" cy="2601740"/>
            <a:chOff x="6790513" y="1254"/>
            <a:chExt cx="2267379" cy="260174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536" y="1254"/>
              <a:ext cx="1990357" cy="1990302"/>
              <a:chOff x="7067536" y="1254"/>
              <a:chExt cx="1990357" cy="1990302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2" y="527719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2" y="527719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3"/>
                <a:ext cx="1425646" cy="1425403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5" y="1807995"/>
              <a:ext cx="794999" cy="794999"/>
              <a:chOff x="8207125" y="1807995"/>
              <a:chExt cx="794999" cy="794999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1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7" y="2008609"/>
                <a:ext cx="393003" cy="393003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7" y="2008609"/>
                <a:ext cx="393003" cy="393003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3" y="118856"/>
              <a:ext cx="548698" cy="548698"/>
              <a:chOff x="6790513" y="118856"/>
              <a:chExt cx="548698" cy="548698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1" y="196703"/>
                <a:ext cx="393003" cy="393003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1" y="196703"/>
                <a:ext cx="393003" cy="393003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aven Pro"/>
              <a:buNone/>
              <a:defRPr b="1" i="0" sz="3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Maven Pro"/>
              <a:buNone/>
              <a:defRPr b="1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4" y="299376"/>
            <a:ext cx="999310" cy="999310"/>
            <a:chOff x="348198" y="179450"/>
            <a:chExt cx="1116299" cy="1116299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5" y="405787"/>
              <a:ext cx="663600" cy="663598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8" y="179450"/>
              <a:ext cx="1116299" cy="1116299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499" cy="19901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1"/>
            <a:ext cx="3430499" cy="7259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6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499" cy="38705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1" y="3847118"/>
            <a:ext cx="825391" cy="825391"/>
            <a:chOff x="348198" y="179450"/>
            <a:chExt cx="1116299" cy="1116299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5" y="405787"/>
              <a:ext cx="663600" cy="663598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8" y="179450"/>
              <a:ext cx="1116299" cy="1116299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unito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25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6985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6985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6985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6985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6985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6985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6985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6985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fld id="{00000000-1234-1234-1234-123412341234}" type="slidenum">
              <a:rPr b="0" i="0" lang="en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12"/>
            <a:ext cx="4255499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aven Pro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Smartphone Solar Tracker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499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Chidi Imala, Asier Isayas,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Yusuf Ziya Kuri</a:t>
            </a:r>
            <a:r>
              <a:rPr lang="en"/>
              <a:t>s</a:t>
            </a:r>
            <a:r>
              <a:rPr b="0" i="0" lang="en" sz="1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Gideon Odogwu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1303800" y="1238750"/>
            <a:ext cx="4706700" cy="46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600"/>
              <a:t>Micro-Controller Choice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375" y="720412"/>
            <a:ext cx="1793549" cy="19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375" y="3246199"/>
            <a:ext cx="1793550" cy="18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3262" y="3246200"/>
            <a:ext cx="1899449" cy="1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1468050" y="1704600"/>
            <a:ext cx="52359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Task Complexity ; Memory, Processing speed</a:t>
            </a:r>
          </a:p>
          <a:p>
            <a:pPr indent="-342900" lvl="0" marL="45720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Prototyping / Scalability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303800" y="598575"/>
            <a:ext cx="34821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350" y="1477600"/>
            <a:ext cx="3482100" cy="336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574" y="2545325"/>
            <a:ext cx="4481099" cy="229817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4805025" y="1293300"/>
            <a:ext cx="43389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Ambient light sensor to constrain sun’s location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Camera to improve accuracy of the estimated sun location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1303800" y="598575"/>
            <a:ext cx="44394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Design Approach 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812650" y="1400050"/>
            <a:ext cx="4972500" cy="3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Smartphone application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Interface for manual and automatic control of solar panel using sensors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Android based app (Java)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Bluetooth capability for sending data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Smartphone sensors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Ambient light sensor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Camera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775" y="2971850"/>
            <a:ext cx="3243150" cy="20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3212" y="598575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olarSensation.PNG"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28600"/>
            <a:ext cx="8407399" cy="45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533400" y="381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1248200" y="598575"/>
            <a:ext cx="54660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 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1041175" y="1340150"/>
            <a:ext cx="5673000" cy="1683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Motor and motor controller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Stepper motor or Brushless DC motor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	Closed loop control or open loop control ?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Motor controller or H-bridge ; Dependent on type of motor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812" y="598575"/>
            <a:ext cx="2429825" cy="22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975" y="2802425"/>
            <a:ext cx="2799675" cy="22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1388475" y="1162050"/>
            <a:ext cx="4775400" cy="21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Gear Boxes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High Torque required to move motors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Most motors deliver high speed and relatively low torque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Use gearbox to increase torque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825" y="2676700"/>
            <a:ext cx="2924675" cy="24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345875" y="1256725"/>
            <a:ext cx="54906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Constraints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Energy Efficient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Low Cost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Portable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1325350" y="2992250"/>
            <a:ext cx="51645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Trade Offs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Power Consumption vs Accuracy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Cost vs Durability (Materials)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Analysis</a:t>
            </a:r>
          </a:p>
        </p:txBody>
      </p:sp>
      <p:graphicFrame>
        <p:nvGraphicFramePr>
          <p:cNvPr id="396" name="Shape 396"/>
          <p:cNvGraphicFramePr/>
          <p:nvPr/>
        </p:nvGraphicFramePr>
        <p:xfrm>
          <a:off x="1303800" y="159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{B3CA1F69-B1DE-4F82-A67F-59F29944DE4B}</a:tableStyleId>
              </a:tblPr>
              <a:tblGrid>
                <a:gridCol w="1577350"/>
                <a:gridCol w="1577350"/>
                <a:gridCol w="1577350"/>
                <a:gridCol w="1577350"/>
              </a:tblGrid>
              <a:tr h="304800"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Table 5. </a:t>
                      </a: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 of Components</a:t>
                      </a:r>
                    </a:p>
                  </a:txBody>
                  <a:tcPr marT="63500" marB="63500" marR="63500" marL="63500"/>
                </a:tc>
                <a:tc hMerge="1"/>
                <a:tc hMerge="1"/>
                <a:tc hMerge="1"/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components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 ($)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Price ($)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Motor driver circuit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Micro- Controller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Wooden Frame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board feet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3.25/board foot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Motors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Gear Boxes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</a:p>
                  </a:txBody>
                  <a:tcPr marT="63500" marB="63500" marR="63500" marL="63500"/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Cost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784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1303800" y="503900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Demonstration</a:t>
            </a:r>
          </a:p>
        </p:txBody>
      </p:sp>
      <p:pic>
        <p:nvPicPr>
          <p:cNvPr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049" y="2732975"/>
            <a:ext cx="2915952" cy="23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050" y="360550"/>
            <a:ext cx="2803724" cy="23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1372500" y="1193600"/>
            <a:ext cx="4880400" cy="21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Exterior testing ; Moveable frame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Solar panel moves with change in frame position in order to orient itself in direction of sun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rtl="0">
              <a:spcBef>
                <a:spcPts val="0"/>
              </a:spcBef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Internal testing ; Moveable light source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	Solar Panel moves with change in position of lighting.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	Demonstration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s_apparatus.PNG"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500" y="1327799"/>
            <a:ext cx="3183588" cy="3617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2" name="Shape 412"/>
          <p:cNvGraphicFramePr/>
          <p:nvPr/>
        </p:nvGraphicFramePr>
        <p:xfrm>
          <a:off x="4751650" y="202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{D35B967B-D043-4010-B033-478DCCC895B0}</a:tableStyleId>
              </a:tblPr>
              <a:tblGrid>
                <a:gridCol w="976950"/>
                <a:gridCol w="1928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Part</a:t>
                      </a: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Description</a:t>
                      </a: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Motors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Gray cylinder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Circuitry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Blue parallelogram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Phone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Blue screen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Solar panel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Striped parallelogram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Structure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White shapes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4461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Introductio</a:t>
            </a:r>
            <a:r>
              <a:rPr lang="en"/>
              <a:t>n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1409175" y="1239025"/>
            <a:ext cx="6924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According to the EPA, 141 million mobile phones were discarded in 2009 and only 12 million of those were collected for recycling.</a:t>
            </a:r>
          </a:p>
          <a:p>
            <a: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Old smartphones in most cases end up on an offshore landfill, according to a study from the Basel Action Network, a nonprofit that opposes shipping waste from rich to poor countries. More than 80% of e-waste is exported to Asia where workers break down electronic devices for metals, particularly gold and silver.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750" y="2981350"/>
            <a:ext cx="3557499" cy="203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1326050" y="584300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Flow Diagram</a:t>
            </a:r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75" y="1359400"/>
            <a:ext cx="989587" cy="999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2210675" y="2141947"/>
            <a:ext cx="602000" cy="447275"/>
          </a:xfrm>
          <a:custGeom>
            <a:pathLst>
              <a:path extrusionOk="0" h="17891" w="24080">
                <a:moveTo>
                  <a:pt x="0" y="1415"/>
                </a:moveTo>
                <a:cubicBezTo>
                  <a:pt x="2363" y="941"/>
                  <a:pt x="5253" y="-875"/>
                  <a:pt x="7182" y="570"/>
                </a:cubicBezTo>
                <a:cubicBezTo>
                  <a:pt x="9395" y="2229"/>
                  <a:pt x="7566" y="6435"/>
                  <a:pt x="9294" y="8596"/>
                </a:cubicBezTo>
                <a:cubicBezTo>
                  <a:pt x="11756" y="11675"/>
                  <a:pt x="17256" y="7821"/>
                  <a:pt x="21123" y="8596"/>
                </a:cubicBezTo>
                <a:cubicBezTo>
                  <a:pt x="24311" y="9234"/>
                  <a:pt x="22627" y="14982"/>
                  <a:pt x="24080" y="1789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20" name="Shape 420"/>
          <p:cNvSpPr/>
          <p:nvPr/>
        </p:nvSpPr>
        <p:spPr>
          <a:xfrm>
            <a:off x="2159250" y="2264722"/>
            <a:ext cx="602000" cy="447275"/>
          </a:xfrm>
          <a:custGeom>
            <a:pathLst>
              <a:path extrusionOk="0" h="17891" w="24080">
                <a:moveTo>
                  <a:pt x="0" y="1415"/>
                </a:moveTo>
                <a:cubicBezTo>
                  <a:pt x="2363" y="941"/>
                  <a:pt x="5253" y="-875"/>
                  <a:pt x="7182" y="570"/>
                </a:cubicBezTo>
                <a:cubicBezTo>
                  <a:pt x="9395" y="2229"/>
                  <a:pt x="7566" y="6435"/>
                  <a:pt x="9294" y="8596"/>
                </a:cubicBezTo>
                <a:cubicBezTo>
                  <a:pt x="11756" y="11675"/>
                  <a:pt x="17256" y="7821"/>
                  <a:pt x="21123" y="8596"/>
                </a:cubicBezTo>
                <a:cubicBezTo>
                  <a:pt x="24311" y="9234"/>
                  <a:pt x="22627" y="14982"/>
                  <a:pt x="24080" y="1789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21" name="Shape 421"/>
          <p:cNvSpPr/>
          <p:nvPr/>
        </p:nvSpPr>
        <p:spPr>
          <a:xfrm>
            <a:off x="2057825" y="2358697"/>
            <a:ext cx="602000" cy="447275"/>
          </a:xfrm>
          <a:custGeom>
            <a:pathLst>
              <a:path extrusionOk="0" h="17891" w="24080">
                <a:moveTo>
                  <a:pt x="0" y="1415"/>
                </a:moveTo>
                <a:cubicBezTo>
                  <a:pt x="2363" y="941"/>
                  <a:pt x="5253" y="-875"/>
                  <a:pt x="7182" y="570"/>
                </a:cubicBezTo>
                <a:cubicBezTo>
                  <a:pt x="9395" y="2229"/>
                  <a:pt x="7566" y="6435"/>
                  <a:pt x="9294" y="8596"/>
                </a:cubicBezTo>
                <a:cubicBezTo>
                  <a:pt x="11756" y="11675"/>
                  <a:pt x="17256" y="7821"/>
                  <a:pt x="21123" y="8596"/>
                </a:cubicBezTo>
                <a:cubicBezTo>
                  <a:pt x="24311" y="9234"/>
                  <a:pt x="22627" y="14982"/>
                  <a:pt x="24080" y="1789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pic>
        <p:nvPicPr>
          <p:cNvPr descr="Flow Diagram.png"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000" y="2882512"/>
            <a:ext cx="677227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450" y="2805975"/>
            <a:ext cx="267475" cy="2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1303800" y="598575"/>
            <a:ext cx="7030499" cy="9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Schedule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1114500" y="1778475"/>
            <a:ext cx="7219800" cy="27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What have we done? 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Android</a:t>
            </a: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 Application design. 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Create UI that displays sensor output.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Present status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Exploring algorithms to calculate the sun’s intensity.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Creating solid work design. 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Challenges and Solutions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Android Application design.</a:t>
            </a: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Solid work design. </a:t>
            </a:r>
          </a:p>
          <a:p>
            <a:pPr indent="0"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000" y="287575"/>
            <a:ext cx="2177174" cy="1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50" y="313950"/>
            <a:ext cx="7821649" cy="44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  <a:buFont typeface="Maven Pro"/>
              <a:buNone/>
            </a:pPr>
            <a:r>
              <a:rPr lang="en"/>
              <a:t>Status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1232375" y="147570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Chidi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Researching algorithms for estimation of sun direction using camera image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Asier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Configuring bluetooth connectivity between Android device and mBed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Status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1303800" y="15328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Gideon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Learning CAD to design the wood structure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Researching power electronics to implement in the solar panel circuitry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Yusuf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Prototyping a mBed demo that uses a servo and C++ code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1118800" y="193072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                  </a:t>
            </a:r>
            <a:r>
              <a:rPr b="1" i="0" lang="en" sz="4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Thank you!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lang="en" sz="4800"/>
              <a:t>       Any Questions?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Smartphone Solar Tracker 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1160925" y="14185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What is Smartphone solar Tracker ?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Why do we need this product?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Homeowners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Promoting Sustainability and reuse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aven Pro"/>
            </a:pPr>
            <a:r>
              <a:rPr lang="en" sz="14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Reengineering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374" y="2428900"/>
            <a:ext cx="2522044" cy="25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303800" y="598575"/>
            <a:ext cx="7030499" cy="9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Qualitative Goals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1303800" y="1380450"/>
            <a:ext cx="7030500" cy="3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An Android OS application: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Reads in ambient light sensor and camera data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Locates the sun with sensor data 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Calculates azimuth and zenith angles for the location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Sends manual data or manual move commands to the panel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aven Pro"/>
              <a:ea typeface="Maven Pro"/>
              <a:cs typeface="Maven Pro"/>
              <a:sym typeface="Maven Pr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A motor/servo controller system: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Receives commands from the Android OS application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400">
                <a:latin typeface="Maven Pro"/>
                <a:ea typeface="Maven Pro"/>
                <a:cs typeface="Maven Pro"/>
                <a:sym typeface="Maven Pro"/>
              </a:rPr>
              <a:t>Moves the solar panels to desired azimuth and zenith angles</a:t>
            </a:r>
          </a:p>
          <a:p>
            <a:pPr indent="0"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Qualitative Goals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1303800" y="15328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A wood structure: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Rigorous frame that houses the motors, solar panel and smartphone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Gears that allow motion of azimuth and zenith angles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Solar panel: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Output of the solar panel powers a circuit: charges the smartphone or lights a LED.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303800" y="598575"/>
            <a:ext cx="7030499" cy="9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aven Pro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Quantitative Specifications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1303800" y="13804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unito"/>
            </a:pPr>
            <a:r>
              <a:rPr lang="en" sz="1800"/>
              <a:t>Physical attributes and output:</a:t>
            </a:r>
          </a:p>
        </p:txBody>
      </p:sp>
      <p:graphicFrame>
        <p:nvGraphicFramePr>
          <p:cNvPr id="311" name="Shape 311"/>
          <p:cNvGraphicFramePr/>
          <p:nvPr/>
        </p:nvGraphicFramePr>
        <p:xfrm>
          <a:off x="1880650" y="19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{D35B967B-D043-4010-B033-478DCCC895B0}</a:tableStyleId>
              </a:tblPr>
              <a:tblGrid>
                <a:gridCol w="2938400"/>
                <a:gridCol w="29384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Specification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Value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Weight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20 lbs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Dimensions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15” x 15” 15”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Solar panel size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11” X 8.5”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Solar panel output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 W at 6 V (average day-long insolation)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Quantitative Specifications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1056750" y="13009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Motion range, accuracy, device requirements:</a:t>
            </a:r>
          </a:p>
        </p:txBody>
      </p:sp>
      <p:graphicFrame>
        <p:nvGraphicFramePr>
          <p:cNvPr id="318" name="Shape 318"/>
          <p:cNvGraphicFramePr/>
          <p:nvPr/>
        </p:nvGraphicFramePr>
        <p:xfrm>
          <a:off x="1466262" y="171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{D35B967B-D043-4010-B033-478DCCC895B0}</a:tableStyleId>
              </a:tblPr>
              <a:tblGrid>
                <a:gridCol w="2368925"/>
                <a:gridCol w="3842550"/>
              </a:tblGrid>
              <a:tr h="367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Specification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Value</a:t>
                      </a:r>
                    </a:p>
                  </a:txBody>
                  <a:tcPr marT="91425" marB="91425" marR="91425" marL="91425"/>
                </a:tc>
              </a:tr>
              <a:tr h="367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Azimuth range*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0° - 360°</a:t>
                      </a:r>
                    </a:p>
                  </a:txBody>
                  <a:tcPr marT="91425" marB="91425" marR="91425" marL="91425"/>
                </a:tc>
              </a:tr>
              <a:tr h="367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Zenith range**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0° - 90°</a:t>
                      </a:r>
                    </a:p>
                  </a:txBody>
                  <a:tcPr marT="91425" marB="91425" marR="91425" marL="91425"/>
                </a:tc>
              </a:tr>
              <a:tr h="564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Pointing accuracy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±0.5°</a:t>
                      </a:r>
                    </a:p>
                  </a:txBody>
                  <a:tcPr marT="91425" marB="91425" marR="91425" marL="91425"/>
                </a:tc>
              </a:tr>
              <a:tr h="564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Operating System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Android 4.4 (KitKat) or above</a:t>
                      </a:r>
                    </a:p>
                  </a:txBody>
                  <a:tcPr marT="91425" marB="91425" marR="91425" marL="91425"/>
                </a:tc>
              </a:tr>
              <a:tr h="5963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Sensors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Ambient light sensor, Camera (&gt; 5 MP), Accelerometer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Quantitative Specifications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1303800" y="13804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Maven Pro"/>
            </a:pPr>
            <a:r>
              <a:rPr lang="en" sz="1800">
                <a:latin typeface="Maven Pro"/>
                <a:ea typeface="Maven Pro"/>
                <a:cs typeface="Maven Pro"/>
                <a:sym typeface="Maven Pro"/>
              </a:rPr>
              <a:t>*: North is 0</a:t>
            </a: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° , East  is 90°, South is 180° and West is 270°.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Font typeface="Maven Pro"/>
            </a:pPr>
            <a:r>
              <a:rPr lang="en" sz="1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**: 0° is plane parallel to ground and 90° is plane normal to ground.</a:t>
            </a:r>
          </a:p>
        </p:txBody>
      </p:sp>
      <p:pic>
        <p:nvPicPr>
          <p:cNvPr descr="PVEducation.PNG"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290" y="2266750"/>
            <a:ext cx="2415425" cy="24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269125" y="606550"/>
            <a:ext cx="37704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475" y="2713750"/>
            <a:ext cx="2577524" cy="247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1310825" y="1300150"/>
            <a:ext cx="36870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Frame Design</a:t>
            </a:r>
            <a:r>
              <a:rPr b="1" lang="en" sz="1600">
                <a:latin typeface="Maven Pro"/>
                <a:ea typeface="Maven Pro"/>
                <a:cs typeface="Maven Pro"/>
                <a:sym typeface="Maven Pro"/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302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600">
                <a:latin typeface="Maven Pro"/>
                <a:ea typeface="Maven Pro"/>
                <a:cs typeface="Maven Pro"/>
                <a:sym typeface="Maven Pro"/>
              </a:rPr>
              <a:t>Dual Axis for effective tracking</a:t>
            </a:r>
          </a:p>
          <a:p>
            <a:pPr indent="-330200" lvl="0" marL="45720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600">
                <a:latin typeface="Maven Pro"/>
                <a:ea typeface="Maven Pro"/>
                <a:cs typeface="Maven Pro"/>
                <a:sym typeface="Maven Pro"/>
              </a:rPr>
              <a:t>Linear actuators or motors 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475" y="305225"/>
            <a:ext cx="2577525" cy="23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1535725" y="2950175"/>
            <a:ext cx="3687000" cy="1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Maven Pro"/>
                <a:ea typeface="Maven Pro"/>
                <a:cs typeface="Maven Pro"/>
                <a:sym typeface="Maven Pro"/>
              </a:rPr>
              <a:t>Motors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Maven Pro"/>
              <a:buChar char="●"/>
            </a:pPr>
            <a:r>
              <a:rPr lang="en" sz="1600">
                <a:latin typeface="Maven Pro"/>
                <a:ea typeface="Maven Pro"/>
                <a:cs typeface="Maven Pro"/>
                <a:sym typeface="Maven Pro"/>
              </a:rPr>
              <a:t>Less degrees of freedom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