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7432000" cx="3657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6C629D0-F335-4AE0-A809-08D6B010F9B5}">
  <a:tblStyle styleId="{B6C629D0-F335-4AE0-A809-08D6B010F9B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2468563" y="6249988"/>
            <a:ext cx="27984449" cy="4313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4938713" y="11401425"/>
            <a:ext cx="23044149" cy="51419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Arial"/>
              <a:buNone/>
              <a:defRPr b="0" i="0" sz="1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None/>
              <a:defRPr b="0" i="0" sz="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2600325" y="12928600"/>
            <a:ext cx="27982864" cy="39957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2600325" y="8528050"/>
            <a:ext cx="27982864" cy="44005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1828800" y="1100137"/>
            <a:ext cx="32918401" cy="457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1828800" y="6400800"/>
            <a:ext cx="32918401" cy="18105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58800" lvl="0" marL="1371600" marR="0" rtl="0" algn="l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Arial"/>
              <a:buChar char="•"/>
              <a:defRPr b="0" i="0" sz="1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31800" lvl="1" marL="2971800" marR="0" rtl="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4572000" marR="0" rtl="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b="0" i="0" sz="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6400" lvl="3" marL="6400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–"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19100" lvl="4" marL="8229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»"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72771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77343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81915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86487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 rot="5400000">
            <a:off x="18988088" y="5686425"/>
            <a:ext cx="17167225" cy="740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 rot="5400000">
            <a:off x="4097338" y="-1644650"/>
            <a:ext cx="17167225" cy="22069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58800" lvl="0" marL="1371600" marR="0" rtl="0" algn="l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Arial"/>
              <a:buChar char="•"/>
              <a:defRPr b="0" i="0" sz="1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31800" lvl="1" marL="2971800" marR="0" rtl="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4572000" marR="0" rtl="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b="0" i="0" sz="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6400" lvl="3" marL="6400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–"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19100" lvl="4" marL="8229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»"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72771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77343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81915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86487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1828800" y="1100137"/>
            <a:ext cx="32918401" cy="457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 rot="5400000">
            <a:off x="9235281" y="-1005682"/>
            <a:ext cx="18105437" cy="329184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58800" lvl="0" marL="1371600" marR="0" rtl="0" algn="l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Arial"/>
              <a:buChar char="•"/>
              <a:defRPr b="0" i="0" sz="1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31800" lvl="1" marL="2971800" marR="0" rtl="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4572000" marR="0" rtl="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b="0" i="0" sz="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6400" lvl="3" marL="6400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–"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19100" lvl="4" marL="8229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»"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72771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77343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81915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86487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6453188" y="14084300"/>
            <a:ext cx="19753262" cy="16621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/>
          <p:nvPr>
            <p:ph idx="2" type="pic"/>
          </p:nvPr>
        </p:nvSpPr>
        <p:spPr>
          <a:xfrm>
            <a:off x="6453188" y="1797050"/>
            <a:ext cx="19753262" cy="12072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453188" y="15746413"/>
            <a:ext cx="19753262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646238" y="801688"/>
            <a:ext cx="10831512" cy="34083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2871450" y="801688"/>
            <a:ext cx="18403888" cy="17171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68400" lvl="0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5200" lvl="1" marL="29718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0" lvl="2" marL="4572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787400" lvl="3" marL="6400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00100" lvl="4" marL="8229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35000" lvl="5" marL="7277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35000" lvl="6" marL="77343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35000" lvl="7" marL="8191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35000" lvl="8" marL="8648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1646238" y="4210050"/>
            <a:ext cx="10831512" cy="1376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1828800" y="1100137"/>
            <a:ext cx="32918401" cy="457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1828800" y="1100137"/>
            <a:ext cx="32918401" cy="457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1646238" y="4503738"/>
            <a:ext cx="14546262" cy="18764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1646238" y="6380163"/>
            <a:ext cx="14546262" cy="11593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19200" lvl="0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0" lvl="1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00100" lvl="2" marL="4572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12800" lvl="3" marL="6400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5500" lvl="4" marL="8229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60400" lvl="5" marL="72771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60400" lvl="6" marL="77343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60400" lvl="7" marL="81915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60400" lvl="8" marL="86487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3" type="body"/>
          </p:nvPr>
        </p:nvSpPr>
        <p:spPr>
          <a:xfrm>
            <a:off x="16724313" y="4503738"/>
            <a:ext cx="14551025" cy="18764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4" type="body"/>
          </p:nvPr>
        </p:nvSpPr>
        <p:spPr>
          <a:xfrm>
            <a:off x="16724313" y="6380163"/>
            <a:ext cx="14551025" cy="11593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19200" lvl="0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0" lvl="1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00100" lvl="2" marL="4572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12800" lvl="3" marL="6400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5500" lvl="4" marL="8229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60400" lvl="5" marL="72771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60400" lvl="6" marL="77343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60400" lvl="7" marL="81915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60400" lvl="8" marL="86487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828800" y="1100137"/>
            <a:ext cx="32918401" cy="457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646238" y="4694238"/>
            <a:ext cx="14738349" cy="132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93800" lvl="0" marL="13716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90600" lvl="1" marL="29718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87400" lvl="2" marL="4572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00100" lvl="3" marL="6400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12800" lvl="4" marL="8229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47700" lvl="5" marL="72771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47700" lvl="6" marL="77343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7700" lvl="7" marL="81915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47700" lvl="8" marL="86487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16536988" y="4694238"/>
            <a:ext cx="14738349" cy="132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93800" lvl="0" marL="13716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90600" lvl="1" marL="29718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87400" lvl="2" marL="4572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00100" lvl="3" marL="6400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12800" lvl="4" marL="8229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47700" lvl="5" marL="72771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47700" lvl="6" marL="77343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7700" lvl="7" marL="81915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47700" lvl="8" marL="86487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1828800" y="1100137"/>
            <a:ext cx="32918401" cy="457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1828800" y="6400800"/>
            <a:ext cx="32918401" cy="18105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58800" lvl="0" marL="1371600" marR="0" rtl="0" algn="l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Arial"/>
              <a:buChar char="•"/>
              <a:defRPr b="0" i="0" sz="1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31800" lvl="1" marL="2971800" marR="0" rtl="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4572000" marR="0" rtl="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b="0" i="0" sz="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6400" lvl="3" marL="6400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–"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19100" lvl="4" marL="8229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»"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72771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77343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81915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8648700" marR="0" rtl="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»"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1828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12495212" y="24982488"/>
            <a:ext cx="11585575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26212800" y="24982488"/>
            <a:ext cx="8534400" cy="19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182825" lIns="365650" rIns="365650" wrap="square" tIns="182825">
            <a:noAutofit/>
          </a:bodyPr>
          <a:lstStyle/>
          <a:p>
            <a:pPr indent="-3556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fld id="{00000000-1234-1234-1234-123412341234}" type="slidenum">
              <a:rPr b="0" i="0" lang="en-US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1" Type="http://schemas.openxmlformats.org/officeDocument/2006/relationships/image" Target="../media/image7.png"/><Relationship Id="rId10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1.png"/><Relationship Id="rId7" Type="http://schemas.openxmlformats.org/officeDocument/2006/relationships/image" Target="../media/image9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1073150" y="17760188"/>
            <a:ext cx="25845300" cy="9405900"/>
          </a:xfrm>
          <a:prstGeom prst="roundRect">
            <a:avLst>
              <a:gd fmla="val 1124" name="adj"/>
            </a:avLst>
          </a:prstGeom>
          <a:solidFill>
            <a:schemeClr val="lt1"/>
          </a:solidFill>
          <a:ln cap="flat" cmpd="sng" w="50800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55150" lIns="110325" rIns="110325" wrap="square" tIns="55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971550" y="4786300"/>
            <a:ext cx="9069300" cy="12488100"/>
          </a:xfrm>
          <a:prstGeom prst="roundRect">
            <a:avLst>
              <a:gd fmla="val 812" name="adj"/>
            </a:avLst>
          </a:prstGeom>
          <a:solidFill>
            <a:schemeClr val="lt1"/>
          </a:solidFill>
          <a:ln cap="flat" cmpd="sng" w="50800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55150" lIns="110325" rIns="110325" wrap="square" tIns="55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27249450" y="17734450"/>
            <a:ext cx="8840700" cy="9405900"/>
          </a:xfrm>
          <a:prstGeom prst="roundRect">
            <a:avLst>
              <a:gd fmla="val 812" name="adj"/>
            </a:avLst>
          </a:prstGeom>
          <a:solidFill>
            <a:schemeClr val="lt1"/>
          </a:solidFill>
          <a:ln cap="flat" cmpd="sng" w="50800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55150" lIns="110325" rIns="110325" wrap="square" tIns="55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0543975" y="4828263"/>
            <a:ext cx="25565100" cy="12488100"/>
          </a:xfrm>
          <a:prstGeom prst="roundRect">
            <a:avLst>
              <a:gd fmla="val 812" name="adj"/>
            </a:avLst>
          </a:prstGeom>
          <a:solidFill>
            <a:schemeClr val="lt1"/>
          </a:solidFill>
          <a:ln cap="flat" cmpd="sng" w="50800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55150" lIns="110325" rIns="110325" wrap="square" tIns="55150">
            <a:noAutofit/>
          </a:bodyPr>
          <a:lstStyle/>
          <a:p>
            <a:pPr indent="-24765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Arial"/>
              <a:buNone/>
            </a:pPr>
            <a:r>
              <a:t/>
            </a:r>
            <a:endParaRPr sz="1700"/>
          </a:p>
        </p:txBody>
      </p:sp>
      <p:sp>
        <p:nvSpPr>
          <p:cNvPr id="92" name="Shape 92"/>
          <p:cNvSpPr/>
          <p:nvPr/>
        </p:nvSpPr>
        <p:spPr>
          <a:xfrm>
            <a:off x="5407025" y="538162"/>
            <a:ext cx="25761950" cy="3533775"/>
          </a:xfrm>
          <a:prstGeom prst="roundRect">
            <a:avLst>
              <a:gd fmla="val 812" name="adj"/>
            </a:avLst>
          </a:prstGeom>
          <a:solidFill>
            <a:schemeClr val="lt1"/>
          </a:solidFill>
          <a:ln cap="flat" cmpd="sng" w="50800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55150" lIns="110325" rIns="110325" wrap="square" tIns="55150">
            <a:noAutofit/>
          </a:bodyPr>
          <a:lstStyle/>
          <a:p>
            <a:pPr indent="-527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300"/>
              <a:buFont typeface="Arial"/>
              <a:buNone/>
            </a:pPr>
            <a:r>
              <a:rPr b="1" lang="en-US" sz="8300">
                <a:solidFill>
                  <a:schemeClr val="accent2"/>
                </a:solidFill>
              </a:rPr>
              <a:t>Smart Phone Solar Tracker</a:t>
            </a:r>
          </a:p>
          <a:p>
            <a:pPr indent="-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Arial"/>
              <a:buNone/>
            </a:pPr>
            <a:r>
              <a:rPr lang="en-US" sz="4800">
                <a:solidFill>
                  <a:schemeClr val="accent2"/>
                </a:solidFill>
              </a:rPr>
              <a:t>       </a:t>
            </a:r>
            <a:r>
              <a:rPr b="0" i="0" lang="en-US" sz="4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Chidi Imala, Asier Isayas, </a:t>
            </a:r>
            <a:r>
              <a:rPr lang="en-US" sz="4800">
                <a:solidFill>
                  <a:schemeClr val="accent2"/>
                </a:solidFill>
              </a:rPr>
              <a:t>Yusuf Z. Kuris</a:t>
            </a:r>
            <a:r>
              <a:rPr b="0" i="0" lang="en-US" sz="4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4800">
                <a:solidFill>
                  <a:schemeClr val="accent2"/>
                </a:solidFill>
              </a:rPr>
              <a:t> Gideon Odogwu			 Advisor: Prof. Chris James</a:t>
            </a:r>
          </a:p>
          <a:p>
            <a:pPr indent="-215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lang="en-US" sz="3400">
                <a:solidFill>
                  <a:schemeClr val="accent2"/>
                </a:solidFill>
              </a:rPr>
              <a:t>cimala3</a:t>
            </a:r>
            <a:r>
              <a:rPr b="0" i="0" lang="en-US" sz="3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400">
                <a:solidFill>
                  <a:schemeClr val="accent2"/>
                </a:solidFill>
              </a:rPr>
              <a:t>aisayas3, ykuris3, idogwu3 </a:t>
            </a:r>
            <a:r>
              <a:rPr b="0" i="0" lang="en-US" sz="3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}@gatech.edu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073150" y="4805350"/>
            <a:ext cx="8378700" cy="86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55150" lIns="110325" rIns="110325" wrap="square" tIns="55150">
            <a:noAutofit/>
          </a:bodyPr>
          <a:lstStyle/>
          <a:p>
            <a:pPr indent="-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</a:pPr>
            <a:r>
              <a:rPr b="1" i="0" lang="en-US" sz="72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Introdu</a:t>
            </a:r>
            <a:r>
              <a:rPr b="1" lang="en-US" sz="7200">
                <a:solidFill>
                  <a:schemeClr val="accent2"/>
                </a:solidFill>
              </a:rPr>
              <a:t>ction</a:t>
            </a:r>
          </a:p>
          <a:p>
            <a:pPr indent="-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 sz="3000">
                <a:solidFill>
                  <a:schemeClr val="dk1"/>
                </a:solidFill>
              </a:rPr>
              <a:t>Our</a:t>
            </a:r>
            <a:r>
              <a:rPr lang="en-US" sz="3200">
                <a:solidFill>
                  <a:schemeClr val="dk1"/>
                </a:solidFill>
              </a:rPr>
              <a:t> project utilizes a smartphone camera and an android application to track the sun’s position.</a:t>
            </a:r>
          </a:p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-431800" lvl="0" marL="457200" marR="0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The motivation of this project is to have a self-sustainable system that can function in remote areas with no network access. The advantages of this project are its low cost and utilization of available resources. </a:t>
            </a:r>
          </a:p>
          <a:p>
            <a:pPr indent="-17780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1305300" y="18078375"/>
            <a:ext cx="9009300" cy="86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55150" lIns="110325" rIns="110325" wrap="square" tIns="55150">
            <a:noAutofit/>
          </a:bodyPr>
          <a:lstStyle/>
          <a:p>
            <a:pPr indent="-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</a:pPr>
            <a:r>
              <a:t/>
            </a:r>
            <a:endParaRPr/>
          </a:p>
          <a:p>
            <a:pPr indent="-15240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8161775" y="5020825"/>
            <a:ext cx="78390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55150" lIns="110325" rIns="110325" wrap="square" tIns="55150">
            <a:noAutofit/>
          </a:bodyPr>
          <a:lstStyle/>
          <a:p>
            <a:pPr indent="-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</a:pPr>
            <a:r>
              <a:rPr b="1" i="0" lang="en-US" sz="72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27570900" y="18056150"/>
            <a:ext cx="8378700" cy="88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55150" lIns="110325" rIns="110325" wrap="square" tIns="55150">
            <a:noAutofit/>
          </a:bodyPr>
          <a:lstStyle/>
          <a:p>
            <a:pPr indent="-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</a:pPr>
            <a:r>
              <a:rPr b="1" i="0" lang="en-US" sz="72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Future Work</a:t>
            </a:r>
          </a:p>
          <a:p>
            <a:pPr indent="0" lvl="0" marL="0" rtl="0">
              <a:spcBef>
                <a:spcPts val="1500"/>
              </a:spcBef>
              <a:buNone/>
            </a:pPr>
            <a:r>
              <a:t/>
            </a:r>
            <a:endParaRPr sz="3500">
              <a:solidFill>
                <a:schemeClr val="dk1"/>
              </a:solidFill>
            </a:endParaRPr>
          </a:p>
          <a:p>
            <a:pPr indent="-450850" lvl="0" marL="457200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500"/>
              <a:buChar char="●"/>
            </a:pPr>
            <a:r>
              <a:rPr lang="en-US" sz="3500">
                <a:solidFill>
                  <a:schemeClr val="dk1"/>
                </a:solidFill>
              </a:rPr>
              <a:t>Reducing AR area to increase accuracy</a:t>
            </a:r>
          </a:p>
          <a:p>
            <a:pPr indent="-45085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●"/>
            </a:pPr>
            <a:r>
              <a:rPr lang="en-US" sz="3500">
                <a:solidFill>
                  <a:schemeClr val="dk1"/>
                </a:solidFill>
              </a:rPr>
              <a:t>Generating optimal trajectory for     motion of pan tilt system using centroid position on screen to reduce tracking time.</a:t>
            </a:r>
          </a:p>
          <a:p>
            <a:pPr indent="-45085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●"/>
            </a:pPr>
            <a:r>
              <a:rPr lang="en-US" sz="3500">
                <a:solidFill>
                  <a:schemeClr val="dk1"/>
                </a:solidFill>
              </a:rPr>
              <a:t>Self powered system that can charge the phone and move the pan/tilt</a:t>
            </a:r>
          </a:p>
          <a:p>
            <a:pPr indent="-45085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US" sz="3500"/>
              <a:t>Using power output as a feedback to find optimal position</a:t>
            </a:r>
          </a:p>
        </p:txBody>
      </p:sp>
      <p:cxnSp>
        <p:nvCxnSpPr>
          <p:cNvPr id="97" name="Shape 97"/>
          <p:cNvCxnSpPr/>
          <p:nvPr/>
        </p:nvCxnSpPr>
        <p:spPr>
          <a:xfrm>
            <a:off x="21411000" y="6440087"/>
            <a:ext cx="0" cy="10636200"/>
          </a:xfrm>
          <a:prstGeom prst="straightConnector1">
            <a:avLst/>
          </a:prstGeom>
          <a:solidFill>
            <a:schemeClr val="accent1"/>
          </a:solidFill>
          <a:ln cap="flat" cmpd="sng" w="41275">
            <a:solidFill>
              <a:srgbClr val="2D2D8A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8" name="Shape 98"/>
          <p:cNvSpPr txBox="1"/>
          <p:nvPr/>
        </p:nvSpPr>
        <p:spPr>
          <a:xfrm>
            <a:off x="10378350" y="12330163"/>
            <a:ext cx="7053600" cy="46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900"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900"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900"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900"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900"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900"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99" name="Shape 99"/>
          <p:cNvSpPr txBox="1"/>
          <p:nvPr/>
        </p:nvSpPr>
        <p:spPr>
          <a:xfrm>
            <a:off x="21486600" y="6465325"/>
            <a:ext cx="7053600" cy="103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b="1" lang="en-US" sz="3200"/>
              <a:t>Android App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3200"/>
          </a:p>
          <a:p>
            <a:pPr indent="0" lvl="0" marL="0">
              <a:spcBef>
                <a:spcPts val="0"/>
              </a:spcBef>
              <a:buNone/>
            </a:pPr>
            <a:r>
              <a:rPr b="1" lang="en-US" sz="3200"/>
              <a:t>STEP 1 - Serial communication </a:t>
            </a:r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Via a UsbSerial driver library and OTG Cable, the Android phone scans for USB devices</a:t>
            </a:r>
          </a:p>
          <a:p>
            <a:pPr indent="-431800" lvl="0" marL="457200" rtl="0">
              <a:spcBef>
                <a:spcPts val="0"/>
              </a:spcBef>
              <a:buSzPts val="3200"/>
              <a:buChar char="●"/>
            </a:pPr>
            <a:r>
              <a:rPr lang="en-US" sz="3200"/>
              <a:t>Once the pan/tilt is detected, instructions are sent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3200"/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200">
                <a:solidFill>
                  <a:schemeClr val="dk1"/>
                </a:solidFill>
              </a:rPr>
              <a:t>STEP 2 - Agnostic Search </a:t>
            </a:r>
          </a:p>
          <a:p>
            <a:pPr indent="-431800" lvl="0" marL="457200" rtl="0">
              <a:spcBef>
                <a:spcPts val="0"/>
              </a:spcBef>
              <a:buSzPts val="3200"/>
              <a:buChar char="●"/>
            </a:pPr>
            <a:r>
              <a:rPr lang="en-US" sz="3200"/>
              <a:t>Pan/tilt sweeps the azimuth and zenith angles incrementally, searching for the light source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3200"/>
          </a:p>
          <a:p>
            <a:pPr indent="0" lvl="0" marL="0" rtl="0">
              <a:spcBef>
                <a:spcPts val="0"/>
              </a:spcBef>
              <a:buNone/>
            </a:pPr>
            <a:r>
              <a:rPr b="1" lang="en-US" sz="3200"/>
              <a:t>STEP 3 - Sun Tracking </a:t>
            </a:r>
          </a:p>
          <a:p>
            <a:pPr indent="-431800" lvl="0" marL="457200" rtl="0">
              <a:spcBef>
                <a:spcPts val="0"/>
              </a:spcBef>
              <a:buSzPts val="3200"/>
              <a:buChar char="●"/>
            </a:pPr>
            <a:r>
              <a:rPr lang="en-US" sz="3200"/>
              <a:t>Once the light source is within scope, the program checks whether the light source is within the acceptable region (the middle 60% of the screen)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100"/>
          </a:p>
        </p:txBody>
      </p:sp>
      <p:sp>
        <p:nvSpPr>
          <p:cNvPr id="100" name="Shape 100"/>
          <p:cNvSpPr txBox="1"/>
          <p:nvPr/>
        </p:nvSpPr>
        <p:spPr>
          <a:xfrm>
            <a:off x="10630000" y="6240025"/>
            <a:ext cx="10781100" cy="107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000">
                <a:solidFill>
                  <a:schemeClr val="dk1"/>
                </a:solidFill>
              </a:rPr>
              <a:t>Image Processing</a:t>
            </a: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1550" y="520700"/>
            <a:ext cx="3533800" cy="353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070638" y="350813"/>
            <a:ext cx="3724275" cy="374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15447" y="11188225"/>
            <a:ext cx="6652325" cy="5616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6">
            <a:alphaModFix/>
          </a:blip>
          <a:srcRect b="22377" l="0" r="0" t="8661"/>
          <a:stretch/>
        </p:blipFill>
        <p:spPr>
          <a:xfrm>
            <a:off x="10785675" y="7096000"/>
            <a:ext cx="10217075" cy="3533775"/>
          </a:xfrm>
          <a:prstGeom prst="rect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</p:pic>
      <p:pic>
        <p:nvPicPr>
          <p:cNvPr id="105" name="Shape 10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467775" y="19571547"/>
            <a:ext cx="8619750" cy="7138253"/>
          </a:xfrm>
          <a:prstGeom prst="rect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</p:pic>
      <p:sp>
        <p:nvSpPr>
          <p:cNvPr id="106" name="Shape 106"/>
          <p:cNvSpPr txBox="1"/>
          <p:nvPr/>
        </p:nvSpPr>
        <p:spPr>
          <a:xfrm>
            <a:off x="9780413" y="17988775"/>
            <a:ext cx="8095500" cy="8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457200" lvl="0" marL="0" rtl="0" algn="ctr">
              <a:spcBef>
                <a:spcPts val="0"/>
              </a:spcBef>
              <a:buClr>
                <a:schemeClr val="accent2"/>
              </a:buClr>
              <a:buSzPts val="7200"/>
              <a:buFont typeface="Arial"/>
              <a:buNone/>
            </a:pPr>
            <a:r>
              <a:rPr b="1" lang="en-US" sz="7200">
                <a:solidFill>
                  <a:schemeClr val="accent2"/>
                </a:solidFill>
              </a:rPr>
              <a:t>Specifications</a:t>
            </a: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8">
            <a:alphaModFix/>
          </a:blip>
          <a:srcRect b="12587" l="0" r="0" t="0"/>
          <a:stretch/>
        </p:blipFill>
        <p:spPr>
          <a:xfrm>
            <a:off x="28914000" y="14096950"/>
            <a:ext cx="6652325" cy="308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914900" y="11356600"/>
            <a:ext cx="6910800" cy="52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071067" y="22193017"/>
            <a:ext cx="5500350" cy="461757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0" name="Shape 110"/>
          <p:cNvGraphicFramePr/>
          <p:nvPr/>
        </p:nvGraphicFramePr>
        <p:xfrm>
          <a:off x="1713800" y="19586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{B6C629D0-F335-4AE0-A809-08D6B010F9B5}</a:tableStyleId>
              </a:tblPr>
              <a:tblGrid>
                <a:gridCol w="2483400"/>
                <a:gridCol w="3150325"/>
                <a:gridCol w="2744975"/>
              </a:tblGrid>
              <a:tr h="694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/>
                        <a:t>Specification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Proposed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Achieved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495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Dimensions (m)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0.38</a:t>
                      </a:r>
                      <a:r>
                        <a:rPr lang="en-US" sz="2400"/>
                        <a:t> * 0.38 * 0.38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0.36</a:t>
                      </a:r>
                      <a:r>
                        <a:rPr lang="en-US" sz="2400"/>
                        <a:t> * 0.24 *</a:t>
                      </a:r>
                      <a:r>
                        <a:rPr lang="en-US" sz="2400"/>
                        <a:t> 0.25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495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Azimuth range*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0° - 330°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0° - 318°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495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Zenith range**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0° - 90°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0° - 120°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039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Pointing accuracy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±0.5°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~±5.1° azimuth</a:t>
                      </a:r>
                    </a:p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~±6.7° zenith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039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Operating System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Android 4.4 (KitKat) or above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Android 4.4 or above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55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Sensors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Ambient light sensor, Camera (&gt; 5 MP), Accelerometer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Camera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11" name="Shape 111"/>
          <p:cNvGraphicFramePr/>
          <p:nvPr/>
        </p:nvGraphicFramePr>
        <p:xfrm>
          <a:off x="10696375" y="19609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{B6C629D0-F335-4AE0-A809-08D6B010F9B5}</a:tableStyleId>
              </a:tblPr>
              <a:tblGrid>
                <a:gridCol w="2458200"/>
                <a:gridCol w="2005050"/>
                <a:gridCol w="1835150"/>
              </a:tblGrid>
              <a:tr h="8001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400"/>
                        <a:t>Performance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Specification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714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Longest Search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~10 s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7524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Tracking Error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maximum 266 pixel</a:t>
                      </a:r>
                    </a:p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(different for other phones)</a:t>
                      </a: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12" name="Shape 112"/>
          <p:cNvSpPr/>
          <p:nvPr/>
        </p:nvSpPr>
        <p:spPr>
          <a:xfrm>
            <a:off x="17830800" y="12534900"/>
            <a:ext cx="3171900" cy="2700900"/>
          </a:xfrm>
          <a:prstGeom prst="flowChartAlternateProcess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3200"/>
              <a:t>Brightest point found by the image processing algorithm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8921200" y="7096000"/>
            <a:ext cx="6417634" cy="7138250"/>
          </a:xfrm>
          <a:prstGeom prst="rect">
            <a:avLst/>
          </a:prstGeom>
          <a:noFill/>
          <a:ln cap="flat" cmpd="sng" w="508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