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8E96B4F-51A4-498C-B7DC-86FA286FEE9A}">
  <a:tblStyle styleId="{F8E96B4F-51A4-498C-B7DC-86FA286FEE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Constance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Zhongyang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Jun: adjust font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Jun: redo the table, adjust font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Nick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Find max transmission speed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Find max distance between </a:t>
            </a:r>
            <a:r>
              <a:rPr lang="en"/>
              <a:t>receiver</a:t>
            </a:r>
            <a:r>
              <a:rPr lang="en"/>
              <a:t> and transmitter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Test with semi permeable barriers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Nick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Find max transmission speed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Find max distance between receiver and transmitter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Test with semi permeable barriers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Nick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Constance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Constance, figures/ pics/ diagrams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Jacob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SzPts val="1200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Successfully transmitting a message from transmitter to receiver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SzPts val="1200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Building prototype easily and spending a smaller amount on parts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SzPts val="1200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Making the platform so the data collected is easily accessible for others to use for research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Jacob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Siyan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Siyan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Zhongyang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9041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Molecular Communication over the Air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9262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Pr</a:t>
            </a:r>
            <a:r>
              <a:rPr lang="en"/>
              <a:t>oposal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The Receiver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356050"/>
            <a:ext cx="4743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 Uno analog-to-digital conversion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 data is processed by the </a:t>
            </a:r>
            <a:r>
              <a:rPr lang="en"/>
              <a:t> detection and </a:t>
            </a:r>
            <a:r>
              <a:rPr lang="en"/>
              <a:t>demodulation algorithms.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captured is fed to the decoder blocks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Nick, Jacob and Zhongyang will be in charge</a:t>
            </a:r>
          </a:p>
        </p:txBody>
      </p:sp>
      <p:pic>
        <p:nvPicPr>
          <p:cNvPr descr="receiver.pn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650" y="809625"/>
            <a:ext cx="36195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Signal Demodulation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64275" y="1462875"/>
            <a:ext cx="5433600" cy="333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Two alternating states: idle state and reception state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Idle state: no change of concentration is detected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Reception state: a surge of concentration detected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A concentration surge is demodulated as 1 and a concentration downfall is demodulated as 0. 	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700" y="2196543"/>
            <a:ext cx="3119600" cy="233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3803100" cy="68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Signal Decoding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66325"/>
            <a:ext cx="3688800" cy="372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After the recovered signals get segmented, one bit is extracted from each segment through averaging and thresholding. 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Based on the ITA2 table, a binary-to-ASCII conversion can be hard-coded.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Responsibility of  Jun</a:t>
            </a:r>
          </a:p>
          <a:p>
            <a:pPr indent="0" lvl="0" marL="0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graphicFrame>
        <p:nvGraphicFramePr>
          <p:cNvPr id="141" name="Shape 141"/>
          <p:cNvGraphicFramePr/>
          <p:nvPr/>
        </p:nvGraphicFramePr>
        <p:xfrm>
          <a:off x="5324450" y="1012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{F8E96B4F-51A4-498C-B7DC-86FA286FEE9A}</a:tableStyleId>
              </a:tblPr>
              <a:tblGrid>
                <a:gridCol w="750750"/>
                <a:gridCol w="750750"/>
                <a:gridCol w="750750"/>
              </a:tblGrid>
              <a:tr h="5929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ITA2 table (Partial)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2772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Code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Letter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Figure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00000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Null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Null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00100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Space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Space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10111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Q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10011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W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2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00001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3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01010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4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10000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T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5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54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10101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6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5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.</a:t>
                      </a: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.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           .</a:t>
                      </a: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.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.</a:t>
                      </a: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7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.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Step Two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Testing</a:t>
            </a:r>
            <a:r>
              <a:rPr lang="en"/>
              <a:t> the system</a:t>
            </a:r>
          </a:p>
        </p:txBody>
      </p:sp>
      <p:pic>
        <p:nvPicPr>
          <p:cNvPr descr="codecode.jpg" id="148" name="Shape 148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5355300" y="1069050"/>
            <a:ext cx="3005394" cy="300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Testing Process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266325"/>
            <a:ext cx="8520600" cy="372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34343"/>
              </a:buClr>
              <a:buSzPts val="1800"/>
              <a:buFont typeface="Open Sans SemiBold"/>
              <a:buChar char="●"/>
            </a:pPr>
            <a:r>
              <a:rPr lang="en"/>
              <a:t>Matlab code and microcontroller code will be unit tested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Circuitry will include test points and be measured in hardware lab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Once the previous tests pass, a specific component will be tested (receiver, transmitter)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Once both the receiver and transmitter are physically working, the entire system will be tested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"/>
              <a:t>Once the process works, it will be measured to make sure it passes specifications (including testing with a semi-permeable membrane)</a:t>
            </a:r>
          </a:p>
          <a:p>
            <a:pPr indent="0" lvl="0" marL="0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Specifications to be a Success - Operational</a:t>
            </a:r>
          </a:p>
        </p:txBody>
      </p:sp>
      <p:graphicFrame>
        <p:nvGraphicFramePr>
          <p:cNvPr id="160" name="Shape 160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{F8E96B4F-51A4-498C-B7DC-86FA286FEE9A}</a:tableStyleId>
              </a:tblPr>
              <a:tblGrid>
                <a:gridCol w="3723400"/>
                <a:gridCol w="3515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Specification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Min Transmission Speed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0.01 bits/second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Min Distance Between Receiver/Transmitter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 cm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Min Thickness of Semi-Permeable Membrane to Penetrate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800 Angstrom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Specifications to be a Success - Receiver (w/o Computer)</a:t>
            </a:r>
          </a:p>
        </p:txBody>
      </p:sp>
      <p:graphicFrame>
        <p:nvGraphicFramePr>
          <p:cNvPr id="166" name="Shape 166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{F8E96B4F-51A4-498C-B7DC-86FA286FEE9A}</a:tableStyleId>
              </a:tblPr>
              <a:tblGrid>
                <a:gridCol w="3723400"/>
                <a:gridCol w="3515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Item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Specification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Height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 cm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Width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11</a:t>
                      </a:r>
                      <a:r>
                        <a:rPr lang="en"/>
                        <a:t> cm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Length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17</a:t>
                      </a:r>
                      <a:r>
                        <a:rPr lang="en"/>
                        <a:t> cm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Weight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135</a:t>
                      </a:r>
                      <a:r>
                        <a:rPr lang="en"/>
                        <a:t> 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Specifications to be a Success - Transmitter</a:t>
            </a:r>
          </a:p>
        </p:txBody>
      </p:sp>
      <p:graphicFrame>
        <p:nvGraphicFramePr>
          <p:cNvPr id="172" name="Shape 172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{F8E96B4F-51A4-498C-B7DC-86FA286FEE9A}</a:tableStyleId>
              </a:tblPr>
              <a:tblGrid>
                <a:gridCol w="3723400"/>
                <a:gridCol w="3515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Item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Specification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Height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</a:t>
                      </a:r>
                      <a:r>
                        <a:rPr lang="en"/>
                        <a:t> cm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Width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 cm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Length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 cm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 Weight (w/o fluid)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 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4779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will be three focuses of improvement after functional product:</a:t>
            </a: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Increasing transmission speed</a:t>
            </a: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Increasing distance between receiver and transmitter</a:t>
            </a:r>
          </a:p>
          <a:p>
            <a:pPr indent="-342900" lvl="0" marL="914400" rtl="0">
              <a:spcBef>
                <a:spcPts val="0"/>
              </a:spcBef>
              <a:buSzPts val="1800"/>
              <a:buAutoNum type="arabicPeriod"/>
            </a:pPr>
            <a:r>
              <a:rPr lang="en"/>
              <a:t>Creating receiver that can process signals only using the microcontroller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Time Projection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380250"/>
            <a:ext cx="5088000" cy="297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Transmitter, receiver, and, PC </a:t>
            </a:r>
            <a:r>
              <a:rPr lang="en"/>
              <a:t>environment</a:t>
            </a:r>
            <a:r>
              <a:rPr lang="en"/>
              <a:t> will be worked on in parallel (Deadline: End of October)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halves will then be tested together (Deadline: Mid November)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</a:t>
            </a:r>
            <a:r>
              <a:rPr lang="en"/>
              <a:t>experiments and make improvements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Back-up plan: Manually run the system if automation fails 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12359" l="0" r="0" t="23132"/>
          <a:stretch/>
        </p:blipFill>
        <p:spPr>
          <a:xfrm>
            <a:off x="5716175" y="2529075"/>
            <a:ext cx="3116125" cy="20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Team </a:t>
            </a:r>
          </a:p>
        </p:txBody>
      </p:sp>
      <p:graphicFrame>
        <p:nvGraphicFramePr>
          <p:cNvPr id="73" name="Shape 73"/>
          <p:cNvGraphicFramePr/>
          <p:nvPr/>
        </p:nvGraphicFramePr>
        <p:xfrm>
          <a:off x="133805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{F8E96B4F-51A4-498C-B7DC-86FA286FEE9A}</a:tableStyleId>
              </a:tblPr>
              <a:tblGrid>
                <a:gridCol w="1908350"/>
                <a:gridCol w="4559550"/>
              </a:tblGrid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Team Member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Role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Jacob Callahan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Lead hardware engineer, PCB designer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Nick Fahrenkrog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Expo coordinator, receiver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Constance Perkins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Lead firmware engineer, webmaster, transmitter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Zhongyang Shi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Documentation coordinator, receiver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Jun Xiang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Lead signal processing engineer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3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Siyan Yu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Lead embedded systems software engineer, transmitter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Purpose and Background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535325"/>
            <a:ext cx="5055600" cy="3499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and test a new system of communication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use in situations where EM waves cannot propagate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on architecture of an existing prototype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Expected budget: $300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375" y="2619675"/>
            <a:ext cx="3026425" cy="201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Goals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Successfully</a:t>
            </a:r>
            <a:r>
              <a:rPr lang="en"/>
              <a:t> transmit a binary-encoded message from the transmitter to the </a:t>
            </a:r>
            <a:r>
              <a:rPr lang="en"/>
              <a:t>receiver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 will be a spray bottle</a:t>
            </a:r>
            <a:r>
              <a:rPr lang="en"/>
              <a:t> and the r</a:t>
            </a:r>
            <a:r>
              <a:rPr lang="en"/>
              <a:t>eceiver will be an alcohol detector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System will be controlled by microcontrollers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the prototype accessible and reproducible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Minimize cost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Make data easy to collect and distribute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Block Diagram of Overall System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90625"/>
            <a:ext cx="68580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Step One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Building the system</a:t>
            </a:r>
          </a:p>
        </p:txBody>
      </p:sp>
      <p:pic>
        <p:nvPicPr>
          <p:cNvPr descr="maxresdefault.jpg" id="99" name="Shape 99"/>
          <p:cNvPicPr preferRelativeResize="0"/>
          <p:nvPr/>
        </p:nvPicPr>
        <p:blipFill rotWithShape="1">
          <a:blip r:embed="rId3">
            <a:alphaModFix/>
          </a:blip>
          <a:srcRect b="3686" l="786" r="47113" t="3695"/>
          <a:stretch/>
        </p:blipFill>
        <p:spPr>
          <a:xfrm>
            <a:off x="5355300" y="1069050"/>
            <a:ext cx="3005395" cy="30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Input Text GUI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29350" y="1587400"/>
            <a:ext cx="4593600" cy="28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Graphical User Interface to collect messages from the user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message to serial port connected to Arduino in the transmitter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C# implementation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Responsibility of Siyan and Constance </a:t>
            </a:r>
          </a:p>
        </p:txBody>
      </p:sp>
      <p:pic>
        <p:nvPicPr>
          <p:cNvPr descr="gui mockup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875" y="1280400"/>
            <a:ext cx="3079475" cy="28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The Transmitter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230325" y="1409575"/>
            <a:ext cx="4782900" cy="339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Encode message characters to binary sequences </a:t>
            </a:r>
            <a:r>
              <a:rPr lang="en"/>
              <a:t>according to the International Telegraph Alphabet No. 2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digital signals to circuit board connected to </a:t>
            </a:r>
            <a:r>
              <a:rPr lang="en"/>
              <a:t>electrical</a:t>
            </a:r>
            <a:r>
              <a:rPr lang="en"/>
              <a:t> sprayer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Spray a </a:t>
            </a:r>
            <a:r>
              <a:rPr lang="en"/>
              <a:t>custom</a:t>
            </a:r>
            <a:r>
              <a:rPr lang="en"/>
              <a:t> amount of chemical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Responsibility of Siyan and Constance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Additional hardware support from Jacob</a:t>
            </a:r>
          </a:p>
        </p:txBody>
      </p:sp>
      <p:pic>
        <p:nvPicPr>
          <p:cNvPr descr="transmitter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700" y="907300"/>
            <a:ext cx="36576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Receiver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643500"/>
            <a:ext cx="4743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sensors connected to an Arduino Uno microcontroller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Criterion for the sensors: highly sensitive, widely available, inexpensive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Be able to detect the signalling chemical: isopropyl alcohol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ceiver.pn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650" y="809625"/>
            <a:ext cx="36195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